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60" r:id="rId4"/>
    <p:sldId id="262" r:id="rId5"/>
    <p:sldId id="269" r:id="rId6"/>
    <p:sldId id="270" r:id="rId7"/>
    <p:sldId id="271" r:id="rId8"/>
    <p:sldId id="259" r:id="rId9"/>
    <p:sldId id="258" r:id="rId10"/>
    <p:sldId id="272"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NSCHEN, Lisa (CENTRAL LONDON COMMUNITY HEALTHCARE NHS TRUST)" initials="HL(LCHNT" lastIdx="1" clrIdx="0">
    <p:extLst>
      <p:ext uri="{19B8F6BF-5375-455C-9EA6-DF929625EA0E}">
        <p15:presenceInfo xmlns:p15="http://schemas.microsoft.com/office/powerpoint/2012/main" userId="S::lisa.henschen@nhs.net::e245799e-97ae-4ce3-bbbb-56d4b19388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FFE"/>
    <a:srgbClr val="F24678"/>
    <a:srgbClr val="2A90C0"/>
    <a:srgbClr val="4B429B"/>
    <a:srgbClr val="00B8B3"/>
    <a:srgbClr val="F9A50E"/>
    <a:srgbClr val="853E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7DB39E-C8D0-42BD-BB68-281E18C3AAEE}" type="datetimeFigureOut">
              <a:rPr lang="en-GB" smtClean="0"/>
              <a:t>07/02/2022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1A67A8-FA7D-4D12-BCD0-58DBEFABDF3E}" type="slidenum">
              <a:rPr lang="en-GB" smtClean="0"/>
              <a:t>‹#›</a:t>
            </a:fld>
            <a:endParaRPr lang="en-GB"/>
          </a:p>
        </p:txBody>
      </p:sp>
    </p:spTree>
    <p:extLst>
      <p:ext uri="{BB962C8B-B14F-4D97-AF65-F5344CB8AC3E}">
        <p14:creationId xmlns:p14="http://schemas.microsoft.com/office/powerpoint/2010/main" val="22112451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6BFEC9-5A8C-4817-8B8F-59A3F3EB2ECC}" type="datetimeFigureOut">
              <a:rPr lang="en-GB" smtClean="0"/>
              <a:t>07/02/2022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BD2CB2-BBBF-4505-BB0A-F6BB45720F16}" type="slidenum">
              <a:rPr lang="en-GB" smtClean="0"/>
              <a:t>‹#›</a:t>
            </a:fld>
            <a:endParaRPr lang="en-GB"/>
          </a:p>
        </p:txBody>
      </p:sp>
    </p:spTree>
    <p:extLst>
      <p:ext uri="{BB962C8B-B14F-4D97-AF65-F5344CB8AC3E}">
        <p14:creationId xmlns:p14="http://schemas.microsoft.com/office/powerpoint/2010/main" val="9617952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NW London ICS)">
    <p:spTree>
      <p:nvGrpSpPr>
        <p:cNvPr id="1" name=""/>
        <p:cNvGrpSpPr/>
        <p:nvPr/>
      </p:nvGrpSpPr>
      <p:grpSpPr>
        <a:xfrm>
          <a:off x="0" y="0"/>
          <a:ext cx="0" cy="0"/>
          <a:chOff x="0" y="0"/>
          <a:chExt cx="0" cy="0"/>
        </a:xfrm>
      </p:grpSpPr>
      <p:sp>
        <p:nvSpPr>
          <p:cNvPr id="7" name="Rectangle 6"/>
          <p:cNvSpPr/>
          <p:nvPr userDrawn="1"/>
        </p:nvSpPr>
        <p:spPr>
          <a:xfrm>
            <a:off x="0" y="1080120"/>
            <a:ext cx="12192000" cy="5805264"/>
          </a:xfrm>
          <a:prstGeom prst="rect">
            <a:avLst/>
          </a:prstGeom>
          <a:solidFill>
            <a:srgbClr val="4B429B"/>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ctrTitle"/>
          </p:nvPr>
        </p:nvSpPr>
        <p:spPr>
          <a:xfrm>
            <a:off x="1524000" y="2202483"/>
            <a:ext cx="9144000" cy="2387600"/>
          </a:xfrm>
        </p:spPr>
        <p:txBody>
          <a:bodyPr anchor="b"/>
          <a:lstStyle>
            <a:lvl1pPr algn="ctr">
              <a:defRPr sz="6000">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4682158"/>
            <a:ext cx="9144000" cy="90708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GB" dirty="0"/>
          </a:p>
        </p:txBody>
      </p:sp>
      <p:cxnSp>
        <p:nvCxnSpPr>
          <p:cNvPr id="26" name="Straight Connector 25"/>
          <p:cNvCxnSpPr/>
          <p:nvPr userDrawn="1"/>
        </p:nvCxnSpPr>
        <p:spPr>
          <a:xfrm flipV="1">
            <a:off x="3875" y="988048"/>
            <a:ext cx="2952328" cy="4173"/>
          </a:xfrm>
          <a:prstGeom prst="line">
            <a:avLst/>
          </a:prstGeom>
          <a:ln w="76200">
            <a:solidFill>
              <a:srgbClr val="F9A50E"/>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flipV="1">
            <a:off x="3100219" y="985962"/>
            <a:ext cx="2952328" cy="4173"/>
          </a:xfrm>
          <a:prstGeom prst="line">
            <a:avLst/>
          </a:prstGeom>
          <a:ln w="76200">
            <a:solidFill>
              <a:srgbClr val="F24678"/>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flipV="1">
            <a:off x="6196561" y="985962"/>
            <a:ext cx="2952328" cy="4173"/>
          </a:xfrm>
          <a:prstGeom prst="line">
            <a:avLst/>
          </a:prstGeom>
          <a:ln w="76200">
            <a:solidFill>
              <a:srgbClr val="853E9A"/>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flipV="1">
            <a:off x="9264352" y="983876"/>
            <a:ext cx="2952328" cy="4173"/>
          </a:xfrm>
          <a:prstGeom prst="line">
            <a:avLst/>
          </a:prstGeom>
          <a:ln w="76200">
            <a:solidFill>
              <a:srgbClr val="2A90C0"/>
            </a:solidFill>
          </a:ln>
        </p:spPr>
        <p:style>
          <a:lnRef idx="1">
            <a:schemeClr val="accent1"/>
          </a:lnRef>
          <a:fillRef idx="0">
            <a:schemeClr val="accent1"/>
          </a:fillRef>
          <a:effectRef idx="0">
            <a:schemeClr val="accent1"/>
          </a:effectRef>
          <a:fontRef idx="minor">
            <a:schemeClr val="tx1"/>
          </a:fontRef>
        </p:style>
      </p:cxnSp>
      <p:pic>
        <p:nvPicPr>
          <p:cNvPr id="33" name="Picture 32" descr="C:\Users\abrjes\AppData\Local\Microsoft\Windows\INetCache\Content.Outlook\JXQ15T3X\NWL-ICS-logo-high-res.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40418" y="87479"/>
            <a:ext cx="2233639" cy="744546"/>
          </a:xfrm>
          <a:prstGeom prst="rect">
            <a:avLst/>
          </a:prstGeom>
          <a:noFill/>
          <a:ln>
            <a:noFill/>
          </a:ln>
        </p:spPr>
      </p:pic>
    </p:spTree>
    <p:extLst>
      <p:ext uri="{BB962C8B-B14F-4D97-AF65-F5344CB8AC3E}">
        <p14:creationId xmlns:p14="http://schemas.microsoft.com/office/powerpoint/2010/main" val="22420595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NW London ICS)">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989" y="1397238"/>
            <a:ext cx="11386643" cy="44800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0"/>
            <a:ext cx="12192000" cy="1196752"/>
          </a:xfrm>
          <a:prstGeom prst="rect">
            <a:avLst/>
          </a:prstGeom>
          <a:solidFill>
            <a:srgbClr val="4B429B"/>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326582"/>
            <a:ext cx="11377264" cy="543595"/>
          </a:xfrm>
        </p:spPr>
        <p:txBody>
          <a:bodyPr/>
          <a:lstStyle>
            <a:lvl1pPr>
              <a:defRPr>
                <a:solidFill>
                  <a:schemeClr val="bg1"/>
                </a:solidFill>
              </a:defRPr>
            </a:lvl1pPr>
          </a:lstStyle>
          <a:p>
            <a:r>
              <a:rPr lang="en-US" dirty="0"/>
              <a:t>Click to edit title</a:t>
            </a:r>
            <a:endParaRPr lang="en-GB" dirty="0"/>
          </a:p>
        </p:txBody>
      </p:sp>
      <p:cxnSp>
        <p:nvCxnSpPr>
          <p:cNvPr id="8" name="Straight Connector 7"/>
          <p:cNvCxnSpPr/>
          <p:nvPr userDrawn="1"/>
        </p:nvCxnSpPr>
        <p:spPr>
          <a:xfrm flipV="1">
            <a:off x="13836" y="6081932"/>
            <a:ext cx="2952328" cy="4173"/>
          </a:xfrm>
          <a:prstGeom prst="line">
            <a:avLst/>
          </a:prstGeom>
          <a:ln w="76200">
            <a:solidFill>
              <a:srgbClr val="F9A50E"/>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V="1">
            <a:off x="3110180" y="6079845"/>
            <a:ext cx="2952328" cy="4173"/>
          </a:xfrm>
          <a:prstGeom prst="line">
            <a:avLst/>
          </a:prstGeom>
          <a:ln w="76200">
            <a:solidFill>
              <a:srgbClr val="F24678"/>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6206524" y="6079845"/>
            <a:ext cx="2952328" cy="4173"/>
          </a:xfrm>
          <a:prstGeom prst="line">
            <a:avLst/>
          </a:prstGeom>
          <a:ln w="76200">
            <a:solidFill>
              <a:srgbClr val="853E9A"/>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9274313" y="6077758"/>
            <a:ext cx="2952328" cy="4173"/>
          </a:xfrm>
          <a:prstGeom prst="line">
            <a:avLst/>
          </a:prstGeom>
          <a:ln w="76200">
            <a:solidFill>
              <a:srgbClr val="2A9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9721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 heading (NW London IC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1196752"/>
            <a:ext cx="12192000" cy="3600401"/>
          </a:xfrm>
          <a:prstGeom prst="rect">
            <a:avLst/>
          </a:prstGeom>
          <a:solidFill>
            <a:srgbClr val="4B429B"/>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1523327"/>
            <a:ext cx="11377264" cy="1329606"/>
          </a:xfrm>
        </p:spPr>
        <p:txBody>
          <a:bodyPr/>
          <a:lstStyle>
            <a:lvl1pPr>
              <a:defRPr>
                <a:solidFill>
                  <a:schemeClr val="bg1"/>
                </a:solidFill>
              </a:defRPr>
            </a:lvl1pPr>
          </a:lstStyle>
          <a:p>
            <a:r>
              <a:rPr lang="en-US" dirty="0"/>
              <a:t>Click to add sub-heading</a:t>
            </a:r>
            <a:endParaRPr lang="en-GB" dirty="0"/>
          </a:p>
        </p:txBody>
      </p:sp>
      <p:cxnSp>
        <p:nvCxnSpPr>
          <p:cNvPr id="12" name="Straight Connector 11"/>
          <p:cNvCxnSpPr/>
          <p:nvPr userDrawn="1"/>
        </p:nvCxnSpPr>
        <p:spPr>
          <a:xfrm flipV="1">
            <a:off x="13836" y="6081932"/>
            <a:ext cx="2952328" cy="4173"/>
          </a:xfrm>
          <a:prstGeom prst="line">
            <a:avLst/>
          </a:prstGeom>
          <a:ln w="76200">
            <a:solidFill>
              <a:srgbClr val="F9A50E"/>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V="1">
            <a:off x="3110180" y="6079845"/>
            <a:ext cx="2952328" cy="4173"/>
          </a:xfrm>
          <a:prstGeom prst="line">
            <a:avLst/>
          </a:prstGeom>
          <a:ln w="76200">
            <a:solidFill>
              <a:srgbClr val="F2467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flipV="1">
            <a:off x="6206524" y="6079845"/>
            <a:ext cx="2952328" cy="4173"/>
          </a:xfrm>
          <a:prstGeom prst="line">
            <a:avLst/>
          </a:prstGeom>
          <a:ln w="76200">
            <a:solidFill>
              <a:srgbClr val="853E9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9274313" y="6077758"/>
            <a:ext cx="2952328" cy="4173"/>
          </a:xfrm>
          <a:prstGeom prst="line">
            <a:avLst/>
          </a:prstGeom>
          <a:ln w="76200">
            <a:solidFill>
              <a:srgbClr val="2A9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60127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4724400" y="6486286"/>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76F84FA-B8EB-462F-97BA-032CB76B4E3A}" type="slidenum">
              <a:rPr lang="en-GB" smtClean="0"/>
              <a:pPr/>
              <a:t>‹#›</a:t>
            </a:fld>
            <a:endParaRPr lang="en-GB"/>
          </a:p>
        </p:txBody>
      </p:sp>
      <p:pic>
        <p:nvPicPr>
          <p:cNvPr id="8" name="Picture 7" descr="\\nwlondon.local\NWL\Communications\14. Logos, images and photos\Logos\NWLICS\NWL-ICS-logo-high-res.jpg"/>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9984433" y="6152907"/>
            <a:ext cx="2000251" cy="666750"/>
          </a:xfrm>
          <a:prstGeom prst="rect">
            <a:avLst/>
          </a:prstGeom>
          <a:noFill/>
          <a:ln>
            <a:noFill/>
          </a:ln>
        </p:spPr>
      </p:pic>
    </p:spTree>
    <p:extLst>
      <p:ext uri="{BB962C8B-B14F-4D97-AF65-F5344CB8AC3E}">
        <p14:creationId xmlns:p14="http://schemas.microsoft.com/office/powerpoint/2010/main" val="2213644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914377"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Progress of Integrated Care Systems: The Harrow Borough Based Partnership </a:t>
            </a:r>
          </a:p>
        </p:txBody>
      </p:sp>
      <p:sp>
        <p:nvSpPr>
          <p:cNvPr id="3" name="Subtitle 2"/>
          <p:cNvSpPr>
            <a:spLocks noGrp="1"/>
          </p:cNvSpPr>
          <p:nvPr>
            <p:ph type="subTitle" idx="1"/>
          </p:nvPr>
        </p:nvSpPr>
        <p:spPr>
          <a:xfrm>
            <a:off x="1524000" y="5042198"/>
            <a:ext cx="9144000" cy="1339130"/>
          </a:xfrm>
        </p:spPr>
        <p:txBody>
          <a:bodyPr>
            <a:normAutofit/>
          </a:bodyPr>
          <a:lstStyle/>
          <a:p>
            <a:r>
              <a:rPr lang="en-GB" sz="1700" dirty="0"/>
              <a:t>Lisa </a:t>
            </a:r>
            <a:r>
              <a:rPr lang="en-GB" sz="1700" dirty="0" err="1"/>
              <a:t>Henschen,</a:t>
            </a:r>
            <a:r>
              <a:rPr lang="en-GB" sz="1700" dirty="0"/>
              <a:t> Managing Director, Harrow Borough-Based Partnership</a:t>
            </a:r>
          </a:p>
        </p:txBody>
      </p:sp>
    </p:spTree>
    <p:extLst>
      <p:ext uri="{BB962C8B-B14F-4D97-AF65-F5344CB8AC3E}">
        <p14:creationId xmlns:p14="http://schemas.microsoft.com/office/powerpoint/2010/main" val="194720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10</a:t>
            </a:fld>
            <a:endParaRPr lang="en-GB"/>
          </a:p>
        </p:txBody>
      </p:sp>
      <p:sp>
        <p:nvSpPr>
          <p:cNvPr id="4" name="Title 3"/>
          <p:cNvSpPr>
            <a:spLocks noGrp="1"/>
          </p:cNvSpPr>
          <p:nvPr>
            <p:ph type="title"/>
          </p:nvPr>
        </p:nvSpPr>
        <p:spPr>
          <a:xfrm>
            <a:off x="407368" y="326582"/>
            <a:ext cx="11665296" cy="543595"/>
          </a:xfrm>
        </p:spPr>
        <p:txBody>
          <a:bodyPr>
            <a:normAutofit fontScale="90000"/>
          </a:bodyPr>
          <a:lstStyle/>
          <a:p>
            <a:r>
              <a:rPr lang="en-GB" dirty="0"/>
              <a:t>Progress of the partnership: service transformation</a:t>
            </a:r>
          </a:p>
        </p:txBody>
      </p:sp>
      <p:sp>
        <p:nvSpPr>
          <p:cNvPr id="2" name="TextBox 1">
            <a:extLst>
              <a:ext uri="{FF2B5EF4-FFF2-40B4-BE49-F238E27FC236}">
                <a16:creationId xmlns:a16="http://schemas.microsoft.com/office/drawing/2014/main" id="{5BCFFF69-533D-4F30-BE17-EFACF187B64A}"/>
              </a:ext>
            </a:extLst>
          </p:cNvPr>
          <p:cNvSpPr txBox="1"/>
          <p:nvPr/>
        </p:nvSpPr>
        <p:spPr>
          <a:xfrm>
            <a:off x="47328" y="1268761"/>
            <a:ext cx="12025336" cy="646331"/>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a:p>
            <a:pPr marL="342900" indent="-342900">
              <a:buAutoNum type="arabicParenR"/>
            </a:pPr>
            <a:endParaRPr lang="en-GB"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FE5573BB-4885-4FE3-9184-B46AE994E158}"/>
              </a:ext>
            </a:extLst>
          </p:cNvPr>
          <p:cNvSpPr txBox="1"/>
          <p:nvPr/>
        </p:nvSpPr>
        <p:spPr>
          <a:xfrm>
            <a:off x="299356" y="1124744"/>
            <a:ext cx="11593288" cy="369332"/>
          </a:xfrm>
          <a:prstGeom prst="rect">
            <a:avLst/>
          </a:prstGeom>
          <a:noFill/>
        </p:spPr>
        <p:txBody>
          <a:bodyPr wrap="square">
            <a:spAutoFit/>
          </a:bodyPr>
          <a:lstStyle/>
          <a:p>
            <a:r>
              <a:rPr lang="en-GB" sz="1800" b="1"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A6B8A8BC-EE8C-4EEB-8FF1-C08389FC23F9}"/>
              </a:ext>
            </a:extLst>
          </p:cNvPr>
          <p:cNvSpPr txBox="1"/>
          <p:nvPr/>
        </p:nvSpPr>
        <p:spPr>
          <a:xfrm>
            <a:off x="123294" y="1250751"/>
            <a:ext cx="12025336" cy="4770537"/>
          </a:xfrm>
          <a:prstGeom prst="rect">
            <a:avLst/>
          </a:prstGeom>
          <a:noFill/>
        </p:spPr>
        <p:txBody>
          <a:bodyPr wrap="square">
            <a:spAutoFit/>
          </a:bodyPr>
          <a:lstStyle/>
          <a:p>
            <a:r>
              <a:rPr lang="en-GB" sz="1600" dirty="0">
                <a:effectLst/>
                <a:latin typeface="Arial" panose="020B0604020202020204" pitchFamily="34" charset="0"/>
                <a:ea typeface="Times New Roman" panose="02020603050405020304" pitchFamily="18" charset="0"/>
              </a:rPr>
              <a:t>Whilst the majority of our transformation programmes were stood down over the recent period, core activities continued where the outcomes of our work would support wider system pressures, and where there could be some capacity released to do so. Key achievements against our transformational programme include:</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b="1" dirty="0">
                <a:effectLst/>
                <a:latin typeface="Arial" panose="020B0604020202020204" pitchFamily="34" charset="0"/>
                <a:ea typeface="Times New Roman" panose="02020603050405020304" pitchFamily="18" charset="0"/>
              </a:rPr>
              <a:t>Development of a new model for frailty in Harrow.  </a:t>
            </a:r>
            <a:r>
              <a:rPr lang="en-GB" sz="1600" dirty="0">
                <a:effectLst/>
                <a:latin typeface="Arial" panose="020B0604020202020204" pitchFamily="34" charset="0"/>
                <a:ea typeface="Times New Roman" panose="02020603050405020304" pitchFamily="18" charset="0"/>
              </a:rPr>
              <a:t>The transformation programme for our frailty services has continued across the partnership.  A new operating model has been developed across partner organisations, and the implementation of a Primary Care led integrated service remains on track for 1</a:t>
            </a:r>
            <a:r>
              <a:rPr lang="en-GB" sz="1600" baseline="30000" dirty="0">
                <a:effectLst/>
                <a:latin typeface="Arial" panose="020B0604020202020204" pitchFamily="34" charset="0"/>
                <a:ea typeface="Times New Roman" panose="02020603050405020304" pitchFamily="18" charset="0"/>
              </a:rPr>
              <a:t>st</a:t>
            </a:r>
            <a:r>
              <a:rPr lang="en-GB" sz="1600" dirty="0">
                <a:effectLst/>
                <a:latin typeface="Arial" panose="020B0604020202020204" pitchFamily="34" charset="0"/>
                <a:ea typeface="Times New Roman" panose="02020603050405020304" pitchFamily="18" charset="0"/>
              </a:rPr>
              <a:t> April.  Demand and capacity analysis has been completed and work is underway to develop new digital tools to support the proactive identification and management of frail patients in Harrow.</a:t>
            </a:r>
            <a:endParaRPr lang="en-GB" sz="1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b="1" dirty="0">
                <a:effectLst/>
                <a:latin typeface="Arial" panose="020B0604020202020204" pitchFamily="34" charset="0"/>
                <a:ea typeface="Times New Roman" panose="02020603050405020304" pitchFamily="18" charset="0"/>
              </a:rPr>
              <a:t>Integration of training and education in Harrow</a:t>
            </a:r>
            <a:r>
              <a:rPr lang="en-GB" sz="1600" dirty="0">
                <a:effectLst/>
                <a:latin typeface="Arial" panose="020B0604020202020204" pitchFamily="34" charset="0"/>
                <a:ea typeface="Times New Roman" panose="02020603050405020304" pitchFamily="18" charset="0"/>
              </a:rPr>
              <a:t>.  Opportunities for greater integration of training and education programmes, as well as a review of the current Harrow offer, and its alignment with transformation priorities has continued and will conclude in early February.  The Harrow Health and Care Executive will oversee the response to the recommendations.</a:t>
            </a:r>
            <a:endParaRPr lang="en-GB" sz="1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b="1" dirty="0">
                <a:effectLst/>
                <a:latin typeface="Arial" panose="020B0604020202020204" pitchFamily="34" charset="0"/>
                <a:ea typeface="Times New Roman" panose="02020603050405020304" pitchFamily="18" charset="0"/>
              </a:rPr>
              <a:t>Creating stronger partnerships between primary and secondary care.  </a:t>
            </a:r>
            <a:r>
              <a:rPr lang="en-GB" sz="1600" dirty="0">
                <a:effectLst/>
                <a:latin typeface="Arial" panose="020B0604020202020204" pitchFamily="34" charset="0"/>
                <a:ea typeface="Times New Roman" panose="02020603050405020304" pitchFamily="18" charset="0"/>
              </a:rPr>
              <a:t>A PCN and secondary care interface forum has been established and is already delivering tangible change in how primary and secondary care services work together; improving communication, reducing duplication and streamlining processes.</a:t>
            </a:r>
            <a:endParaRPr lang="en-GB" sz="1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b="1" dirty="0">
                <a:effectLst/>
                <a:latin typeface="Arial" panose="020B0604020202020204" pitchFamily="34" charset="0"/>
                <a:ea typeface="Times New Roman" panose="02020603050405020304" pitchFamily="18" charset="0"/>
              </a:rPr>
              <a:t>Taking action on health inequalities.  </a:t>
            </a:r>
            <a:r>
              <a:rPr lang="en-GB" sz="1600" dirty="0">
                <a:effectLst/>
                <a:latin typeface="Arial" panose="020B0604020202020204" pitchFamily="34" charset="0"/>
                <a:ea typeface="Times New Roman" panose="02020603050405020304" pitchFamily="18" charset="0"/>
              </a:rPr>
              <a:t>Our partnership work with Voluntary Action Harrow to respond to our Black Community Leaders’ engagement has continued to develop over this period.  The project is now live and six community based organisations have been identified who will engage with communities experiencing health inequalities to understand at a granular level how we can reshape our service delivery models to meet the needs of all of our population and to test new ways of working.</a:t>
            </a:r>
            <a:endParaRPr lang="en-GB"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6231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122F19-2C5A-46EE-B169-6DA20E3C661D}"/>
              </a:ext>
            </a:extLst>
          </p:cNvPr>
          <p:cNvSpPr>
            <a:spLocks noGrp="1"/>
          </p:cNvSpPr>
          <p:nvPr>
            <p:ph idx="1"/>
          </p:nvPr>
        </p:nvSpPr>
        <p:spPr>
          <a:xfrm>
            <a:off x="191344" y="1438214"/>
            <a:ext cx="11386643" cy="4480034"/>
          </a:xfrm>
        </p:spPr>
        <p:txBody>
          <a:bodyPr/>
          <a:lstStyle/>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 move to recovery as a system and re-establishing </a:t>
            </a:r>
            <a:r>
              <a:rPr lang="en-GB" sz="1800" dirty="0">
                <a:effectLst/>
                <a:ea typeface="Times New Roman" panose="02020603050405020304" pitchFamily="18" charset="0"/>
              </a:rPr>
              <a:t>our transformation programme with a strong focus on reshaping the way we deliver health and care to address health inequalities.</a:t>
            </a:r>
          </a:p>
          <a:p>
            <a:pPr marL="342900" indent="-342900">
              <a:buFont typeface="Symbol" panose="05050102010706020507" pitchFamily="18" charset="2"/>
              <a:buChar char=""/>
            </a:pPr>
            <a:r>
              <a:rPr lang="en-GB" sz="1800" dirty="0">
                <a:effectLst/>
                <a:ea typeface="Times New Roman" panose="02020603050405020304" pitchFamily="18" charset="0"/>
              </a:rPr>
              <a:t>Establishing our Population Health Management programme in Harrow.</a:t>
            </a:r>
            <a:endParaRPr lang="en-GB" sz="1800" dirty="0">
              <a:ea typeface="Times New Roman" panose="02020603050405020304" pitchFamily="18" charset="0"/>
            </a:endParaRPr>
          </a:p>
          <a:p>
            <a:pPr marL="342900" indent="-342900">
              <a:buFont typeface="Symbol" panose="05050102010706020507" pitchFamily="18" charset="2"/>
              <a:buChar char=""/>
            </a:pPr>
            <a:r>
              <a:rPr lang="en-GB" sz="1800" dirty="0">
                <a:effectLst/>
                <a:ea typeface="Times New Roman" panose="02020603050405020304" pitchFamily="18" charset="0"/>
              </a:rPr>
              <a:t>Delivery </a:t>
            </a:r>
            <a:r>
              <a:rPr lang="en-GB" sz="1800" dirty="0">
                <a:ea typeface="Times New Roman" panose="02020603050405020304" pitchFamily="18" charset="0"/>
              </a:rPr>
              <a:t>of the new frailty model of care in Harrow.</a:t>
            </a:r>
            <a:endParaRPr lang="en-GB" sz="1800" dirty="0">
              <a:effectLst/>
              <a:ea typeface="Times New Roman" panose="02020603050405020304" pitchFamily="18" charset="0"/>
            </a:endParaRPr>
          </a:p>
          <a:p>
            <a:pPr marL="342900" lvl="0" indent="-342900">
              <a:buFont typeface="Symbol" panose="05050102010706020507" pitchFamily="18" charset="2"/>
              <a:buChar char=""/>
            </a:pPr>
            <a:r>
              <a:rPr lang="en-GB" sz="1800" dirty="0">
                <a:effectLst/>
                <a:ea typeface="Times New Roman" panose="02020603050405020304" pitchFamily="18" charset="0"/>
              </a:rPr>
              <a:t>Completing the outstanding areas in our 100-day plan.</a:t>
            </a:r>
          </a:p>
          <a:p>
            <a:pPr marL="342900" lvl="0" indent="-342900">
              <a:buFont typeface="Symbol" panose="05050102010706020507" pitchFamily="18" charset="2"/>
              <a:buChar char=""/>
            </a:pPr>
            <a:r>
              <a:rPr lang="en-GB" sz="1800" dirty="0">
                <a:effectLst/>
                <a:ea typeface="Times New Roman" panose="02020603050405020304" pitchFamily="18" charset="0"/>
              </a:rPr>
              <a:t>Developing the Borough Plan, alongside and in conjunction with the ICS Strategy development.</a:t>
            </a:r>
          </a:p>
          <a:p>
            <a:pPr marL="0" indent="0">
              <a:buNone/>
            </a:pPr>
            <a:endParaRPr lang="en-GB" dirty="0"/>
          </a:p>
        </p:txBody>
      </p:sp>
      <p:sp>
        <p:nvSpPr>
          <p:cNvPr id="3" name="Slide Number Placeholder 2">
            <a:extLst>
              <a:ext uri="{FF2B5EF4-FFF2-40B4-BE49-F238E27FC236}">
                <a16:creationId xmlns:a16="http://schemas.microsoft.com/office/drawing/2014/main" id="{FC39D568-B219-43B1-B0E5-3535547F7B81}"/>
              </a:ext>
            </a:extLst>
          </p:cNvPr>
          <p:cNvSpPr>
            <a:spLocks noGrp="1"/>
          </p:cNvSpPr>
          <p:nvPr>
            <p:ph type="sldNum" sz="quarter" idx="12"/>
          </p:nvPr>
        </p:nvSpPr>
        <p:spPr/>
        <p:txBody>
          <a:bodyPr/>
          <a:lstStyle/>
          <a:p>
            <a:fld id="{E76F84FA-B8EB-462F-97BA-032CB76B4E3A}" type="slidenum">
              <a:rPr lang="en-GB" smtClean="0"/>
              <a:t>11</a:t>
            </a:fld>
            <a:endParaRPr lang="en-GB"/>
          </a:p>
        </p:txBody>
      </p:sp>
      <p:sp>
        <p:nvSpPr>
          <p:cNvPr id="4" name="Title 3">
            <a:extLst>
              <a:ext uri="{FF2B5EF4-FFF2-40B4-BE49-F238E27FC236}">
                <a16:creationId xmlns:a16="http://schemas.microsoft.com/office/drawing/2014/main" id="{AAE3B8A0-B9E1-4BEE-B5DB-99363813EE8D}"/>
              </a:ext>
            </a:extLst>
          </p:cNvPr>
          <p:cNvSpPr>
            <a:spLocks noGrp="1"/>
          </p:cNvSpPr>
          <p:nvPr>
            <p:ph type="title"/>
          </p:nvPr>
        </p:nvSpPr>
        <p:spPr/>
        <p:txBody>
          <a:bodyPr>
            <a:normAutofit fontScale="90000"/>
          </a:bodyPr>
          <a:lstStyle/>
          <a:p>
            <a:r>
              <a:rPr lang="en-GB" dirty="0"/>
              <a:t>Priorities over the coming period</a:t>
            </a:r>
          </a:p>
        </p:txBody>
      </p:sp>
    </p:spTree>
    <p:extLst>
      <p:ext uri="{BB962C8B-B14F-4D97-AF65-F5344CB8AC3E}">
        <p14:creationId xmlns:p14="http://schemas.microsoft.com/office/powerpoint/2010/main" val="1770566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2</a:t>
            </a:fld>
            <a:endParaRPr lang="en-GB"/>
          </a:p>
        </p:txBody>
      </p:sp>
      <p:sp>
        <p:nvSpPr>
          <p:cNvPr id="4" name="Title 3"/>
          <p:cNvSpPr>
            <a:spLocks noGrp="1"/>
          </p:cNvSpPr>
          <p:nvPr>
            <p:ph type="title"/>
          </p:nvPr>
        </p:nvSpPr>
        <p:spPr>
          <a:xfrm>
            <a:off x="407368" y="326582"/>
            <a:ext cx="11665296" cy="543595"/>
          </a:xfrm>
        </p:spPr>
        <p:txBody>
          <a:bodyPr>
            <a:normAutofit fontScale="90000"/>
          </a:bodyPr>
          <a:lstStyle/>
          <a:p>
            <a:r>
              <a:rPr lang="en-GB" dirty="0"/>
              <a:t>Overview and context</a:t>
            </a:r>
          </a:p>
        </p:txBody>
      </p:sp>
      <p:sp>
        <p:nvSpPr>
          <p:cNvPr id="6" name="TextBox 5">
            <a:extLst>
              <a:ext uri="{FF2B5EF4-FFF2-40B4-BE49-F238E27FC236}">
                <a16:creationId xmlns:a16="http://schemas.microsoft.com/office/drawing/2014/main" id="{F74A9D07-5E58-402C-902B-2386EF764541}"/>
              </a:ext>
            </a:extLst>
          </p:cNvPr>
          <p:cNvSpPr txBox="1"/>
          <p:nvPr/>
        </p:nvSpPr>
        <p:spPr>
          <a:xfrm>
            <a:off x="119336" y="1268760"/>
            <a:ext cx="11953328" cy="3416320"/>
          </a:xfrm>
          <a:prstGeom prst="rect">
            <a:avLst/>
          </a:prstGeom>
          <a:noFill/>
        </p:spPr>
        <p:txBody>
          <a:bodyPr wrap="square">
            <a:spAutoFit/>
          </a:bodyPr>
          <a:lstStyle/>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purpose of this presentation is to provide an update to the Harrow Health Scrutiny Committee on the progress of the Harrow Borough Based Partnership in the context of the wider development of the Integrated System developments.</a:t>
            </a:r>
          </a:p>
          <a:p>
            <a:pPr lvl="0"/>
            <a:endParaRPr lang="en-GB" sz="1800" dirty="0">
              <a:effectLs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Health and Care Act Legislation has been delayed and the Integrated Care Partnership and Integrated Care Board are now expected to be established as Legal Entities on 1</a:t>
            </a:r>
            <a:r>
              <a:rPr lang="en-GB" sz="1800" baseline="30000" dirty="0">
                <a:effectLst/>
                <a:latin typeface="Arial" panose="020B0604020202020204" pitchFamily="34" charset="0"/>
                <a:ea typeface="Times New Roman" panose="02020603050405020304" pitchFamily="18" charset="0"/>
              </a:rPr>
              <a:t>st</a:t>
            </a:r>
            <a:r>
              <a:rPr lang="en-GB" sz="1800" dirty="0">
                <a:effectLst/>
                <a:latin typeface="Arial" panose="020B0604020202020204" pitchFamily="34" charset="0"/>
                <a:ea typeface="Times New Roman" panose="02020603050405020304" pitchFamily="18" charset="0"/>
              </a:rPr>
              <a:t> July 2022.  North West London’s position is that we should continue our work to set up our new systems at pace, and operate in shadow form in advance of the formal changes in July.</a:t>
            </a:r>
          </a:p>
          <a:p>
            <a:pPr lvl="0"/>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Aligned to this, the ICS has commenced work to develop its strategy for the next three years and action plan for the next year.  Critical to this work is the role of Borough-based Partnerships in these new arrangements and Harrow will be involved in this development process.</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8166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3</a:t>
            </a:fld>
            <a:endParaRPr lang="en-GB"/>
          </a:p>
        </p:txBody>
      </p:sp>
      <p:sp>
        <p:nvSpPr>
          <p:cNvPr id="4" name="Title 3"/>
          <p:cNvSpPr>
            <a:spLocks noGrp="1"/>
          </p:cNvSpPr>
          <p:nvPr>
            <p:ph type="title"/>
          </p:nvPr>
        </p:nvSpPr>
        <p:spPr/>
        <p:txBody>
          <a:bodyPr>
            <a:normAutofit fontScale="90000"/>
          </a:bodyPr>
          <a:lstStyle/>
          <a:p>
            <a:r>
              <a:rPr lang="en-GB" dirty="0"/>
              <a:t>Integrated Care: the national context</a:t>
            </a:r>
          </a:p>
        </p:txBody>
      </p:sp>
      <p:pic>
        <p:nvPicPr>
          <p:cNvPr id="1026" name="Picture 2" descr="Thumbna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352" y="1268761"/>
            <a:ext cx="6696744" cy="473654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960096" y="1412776"/>
            <a:ext cx="5040560" cy="4339650"/>
          </a:xfrm>
          <a:prstGeom prst="rect">
            <a:avLst/>
          </a:prstGeom>
        </p:spPr>
        <p:txBody>
          <a:bodyPr wrap="square">
            <a:spAutoFit/>
          </a:bodyPr>
          <a:lstStyle/>
          <a:p>
            <a:r>
              <a:rPr lang="en-GB" sz="1200" b="1" dirty="0">
                <a:latin typeface="Arial" panose="020B0604020202020204" pitchFamily="34" charset="0"/>
                <a:cs typeface="Arial" panose="020B0604020202020204" pitchFamily="34" charset="0"/>
              </a:rPr>
              <a:t>ICSs have been developing for several years – the Health and Care Bill will put them on a statutory footing from April 2022 </a:t>
            </a:r>
            <a:r>
              <a:rPr lang="en-GB" sz="1200" dirty="0">
                <a:latin typeface="Arial" panose="020B0604020202020204" pitchFamily="34" charset="0"/>
                <a:cs typeface="Arial" panose="020B0604020202020204" pitchFamily="34" charset="0"/>
              </a:rPr>
              <a:t>(subject to any amendments to the Legislation as it passes through Parliament)</a:t>
            </a:r>
            <a:r>
              <a:rPr lang="en-GB" sz="1200" b="1" dirty="0">
                <a:latin typeface="Arial" panose="020B0604020202020204" pitchFamily="34" charset="0"/>
                <a:cs typeface="Arial" panose="020B0604020202020204" pitchFamily="34" charset="0"/>
              </a:rPr>
              <a:t>.  </a:t>
            </a:r>
          </a:p>
          <a:p>
            <a:endParaRPr lang="en-GB" sz="1200" b="1"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The statutory ICS will be made up of two key bodies:</a:t>
            </a:r>
          </a:p>
          <a:p>
            <a:endParaRPr lang="en-GB" sz="120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Integrated care board (ICBs) </a:t>
            </a:r>
            <a:r>
              <a:rPr lang="en-GB" sz="1200" dirty="0">
                <a:latin typeface="Arial" panose="020B0604020202020204" pitchFamily="34" charset="0"/>
                <a:cs typeface="Arial" panose="020B0604020202020204" pitchFamily="34" charset="0"/>
              </a:rPr>
              <a:t>will take on the NHS planning functions previously held by clinical commissioning groups (CCGs) and are likely to absorb some planning roles from NHS England. ICBs will have their own leadership teams, which will include a chair and chief executive, and will also include members from NHS trusts/foundation trusts, local authorities, and general practice, selected from nominations made by each set of organisations.</a:t>
            </a:r>
          </a:p>
          <a:p>
            <a:endParaRPr lang="en-GB" sz="120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Integrated care partnerships (ICPs)</a:t>
            </a:r>
            <a:r>
              <a:rPr lang="en-GB" sz="1200" dirty="0">
                <a:latin typeface="Arial" panose="020B0604020202020204" pitchFamily="34" charset="0"/>
                <a:cs typeface="Arial" panose="020B0604020202020204" pitchFamily="34" charset="0"/>
              </a:rPr>
              <a:t> will operate as a statutory committee, bringing together the NHS and local authorities as equal partners to focus more widely on health, public health and social care. ICPs will include representatives from the ICB, the local authorities within their area and other partners such as NHS providers, public health, social care, housing services, and voluntary, community  and social enterprise (VCSE) organisations. They will be responsible for developing an integrated care strategy, which sets out how the wider health needs of the local population will be met.</a:t>
            </a:r>
          </a:p>
        </p:txBody>
      </p:sp>
    </p:spTree>
    <p:extLst>
      <p:ext uri="{BB962C8B-B14F-4D97-AF65-F5344CB8AC3E}">
        <p14:creationId xmlns:p14="http://schemas.microsoft.com/office/powerpoint/2010/main" val="3060154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4</a:t>
            </a:fld>
            <a:endParaRPr lang="en-GB"/>
          </a:p>
        </p:txBody>
      </p:sp>
      <p:sp>
        <p:nvSpPr>
          <p:cNvPr id="4" name="Title 3"/>
          <p:cNvSpPr>
            <a:spLocks noGrp="1"/>
          </p:cNvSpPr>
          <p:nvPr>
            <p:ph type="title"/>
          </p:nvPr>
        </p:nvSpPr>
        <p:spPr>
          <a:xfrm>
            <a:off x="407368" y="326582"/>
            <a:ext cx="11665296" cy="543595"/>
          </a:xfrm>
        </p:spPr>
        <p:txBody>
          <a:bodyPr>
            <a:normAutofit fontScale="90000"/>
          </a:bodyPr>
          <a:lstStyle/>
          <a:p>
            <a:r>
              <a:rPr lang="en-GB" dirty="0"/>
              <a:t>The Harrow Integrated Care Partnership</a:t>
            </a:r>
          </a:p>
        </p:txBody>
      </p:sp>
      <p:sp>
        <p:nvSpPr>
          <p:cNvPr id="6" name="Rectangle 5"/>
          <p:cNvSpPr/>
          <p:nvPr/>
        </p:nvSpPr>
        <p:spPr>
          <a:xfrm>
            <a:off x="4910445" y="1340768"/>
            <a:ext cx="2272147" cy="1282535"/>
          </a:xfrm>
          <a:prstGeom prst="rect">
            <a:avLst/>
          </a:prstGeom>
          <a:solidFill>
            <a:srgbClr val="2A90C0"/>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NHS North West London Clinical Commissioning Group</a:t>
            </a:r>
          </a:p>
        </p:txBody>
      </p:sp>
      <p:sp>
        <p:nvSpPr>
          <p:cNvPr id="7" name="Rectangle 6"/>
          <p:cNvSpPr/>
          <p:nvPr/>
        </p:nvSpPr>
        <p:spPr>
          <a:xfrm>
            <a:off x="7316186" y="1340768"/>
            <a:ext cx="2272147" cy="1282535"/>
          </a:xfrm>
          <a:prstGeom prst="rect">
            <a:avLst/>
          </a:prstGeom>
          <a:solidFill>
            <a:srgbClr val="F24678"/>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Harrow Council</a:t>
            </a:r>
          </a:p>
        </p:txBody>
      </p:sp>
      <p:sp>
        <p:nvSpPr>
          <p:cNvPr id="8" name="Rectangle 7"/>
          <p:cNvSpPr/>
          <p:nvPr/>
        </p:nvSpPr>
        <p:spPr>
          <a:xfrm>
            <a:off x="9721927" y="1340768"/>
            <a:ext cx="2272147" cy="1282535"/>
          </a:xfrm>
          <a:prstGeom prst="rect">
            <a:avLst/>
          </a:prstGeom>
          <a:solidFill>
            <a:srgbClr val="F9A50E"/>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Harrow’s Primary Care Networks</a:t>
            </a:r>
          </a:p>
        </p:txBody>
      </p:sp>
      <p:sp>
        <p:nvSpPr>
          <p:cNvPr id="9" name="Rectangle 8"/>
          <p:cNvSpPr/>
          <p:nvPr/>
        </p:nvSpPr>
        <p:spPr>
          <a:xfrm>
            <a:off x="9721927" y="2938553"/>
            <a:ext cx="2272147" cy="1282535"/>
          </a:xfrm>
          <a:prstGeom prst="rect">
            <a:avLst/>
          </a:prstGeom>
          <a:solidFill>
            <a:srgbClr val="4B429B"/>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NHS London North West University Healthcare </a:t>
            </a:r>
          </a:p>
        </p:txBody>
      </p:sp>
      <p:sp>
        <p:nvSpPr>
          <p:cNvPr id="10" name="Rectangle 9"/>
          <p:cNvSpPr/>
          <p:nvPr/>
        </p:nvSpPr>
        <p:spPr>
          <a:xfrm>
            <a:off x="4910445" y="2938553"/>
            <a:ext cx="2272147" cy="1282535"/>
          </a:xfrm>
          <a:prstGeom prst="rect">
            <a:avLst/>
          </a:prstGeom>
          <a:solidFill>
            <a:srgbClr val="4B429B"/>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NHS Central London Community Healthcare NHS Trust</a:t>
            </a:r>
          </a:p>
        </p:txBody>
      </p:sp>
      <p:sp>
        <p:nvSpPr>
          <p:cNvPr id="11" name="Rectangle 10"/>
          <p:cNvSpPr/>
          <p:nvPr/>
        </p:nvSpPr>
        <p:spPr>
          <a:xfrm>
            <a:off x="7316186" y="2938553"/>
            <a:ext cx="2272147" cy="1282535"/>
          </a:xfrm>
          <a:prstGeom prst="rect">
            <a:avLst/>
          </a:prstGeom>
          <a:solidFill>
            <a:srgbClr val="00B8B3"/>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NHS Central and North West London NHS Foundation Trust</a:t>
            </a:r>
          </a:p>
        </p:txBody>
      </p:sp>
      <p:sp>
        <p:nvSpPr>
          <p:cNvPr id="12" name="Rectangle 11"/>
          <p:cNvSpPr/>
          <p:nvPr/>
        </p:nvSpPr>
        <p:spPr>
          <a:xfrm>
            <a:off x="9721927" y="4607627"/>
            <a:ext cx="2272147" cy="1282535"/>
          </a:xfrm>
          <a:prstGeom prst="rect">
            <a:avLst/>
          </a:prstGeom>
          <a:solidFill>
            <a:srgbClr val="00B8B3"/>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St Luke’s Hospice</a:t>
            </a:r>
          </a:p>
        </p:txBody>
      </p:sp>
      <p:sp>
        <p:nvSpPr>
          <p:cNvPr id="13" name="Rectangle 12"/>
          <p:cNvSpPr/>
          <p:nvPr/>
        </p:nvSpPr>
        <p:spPr>
          <a:xfrm>
            <a:off x="4910445" y="4581128"/>
            <a:ext cx="2272147" cy="1282535"/>
          </a:xfrm>
          <a:prstGeom prst="rect">
            <a:avLst/>
          </a:prstGeom>
          <a:solidFill>
            <a:srgbClr val="F24678"/>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Harrow Community Action</a:t>
            </a:r>
          </a:p>
        </p:txBody>
      </p:sp>
      <p:sp>
        <p:nvSpPr>
          <p:cNvPr id="14" name="Rectangle 13"/>
          <p:cNvSpPr/>
          <p:nvPr/>
        </p:nvSpPr>
        <p:spPr>
          <a:xfrm>
            <a:off x="7316186" y="4595751"/>
            <a:ext cx="2272147" cy="1282535"/>
          </a:xfrm>
          <a:prstGeom prst="rect">
            <a:avLst/>
          </a:prstGeom>
          <a:solidFill>
            <a:srgbClr val="2A90C0"/>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Harrow Health Community Interest Company</a:t>
            </a:r>
          </a:p>
        </p:txBody>
      </p:sp>
      <p:sp>
        <p:nvSpPr>
          <p:cNvPr id="15" name="TextBox 14">
            <a:extLst>
              <a:ext uri="{FF2B5EF4-FFF2-40B4-BE49-F238E27FC236}">
                <a16:creationId xmlns:a16="http://schemas.microsoft.com/office/drawing/2014/main" id="{FF743EA3-8770-4E6A-9BD7-433E1E53E13C}"/>
              </a:ext>
            </a:extLst>
          </p:cNvPr>
          <p:cNvSpPr txBox="1"/>
          <p:nvPr/>
        </p:nvSpPr>
        <p:spPr>
          <a:xfrm>
            <a:off x="83127" y="1409131"/>
            <a:ext cx="4693724" cy="454014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buClrTx/>
              <a:buSzTx/>
              <a:buFontTx/>
              <a:buNone/>
              <a:tabLst/>
              <a:defRPr/>
            </a:pPr>
            <a:r>
              <a:rPr kumimoji="0" lang="en-GB" sz="2000" b="1" i="0" u="none" strike="noStrike" kern="1200" cap="none" spc="0" normalizeH="0" baseline="0" noProof="0" dirty="0">
                <a:ln>
                  <a:noFill/>
                </a:ln>
                <a:solidFill>
                  <a:srgbClr val="853E9A"/>
                </a:solidFill>
                <a:effectLst/>
                <a:uLnTx/>
                <a:uFillTx/>
                <a:latin typeface="Arial"/>
              </a:rPr>
              <a:t>Harrow Integrated Care Partnership (ICP) brings </a:t>
            </a:r>
          </a:p>
          <a:p>
            <a:pPr marL="0" marR="0" lvl="0" indent="0" algn="ctr" defTabSz="914400" rtl="0" eaLnBrk="1" fontAlgn="auto" latinLnBrk="0" hangingPunct="1">
              <a:lnSpc>
                <a:spcPct val="114000"/>
              </a:lnSpc>
              <a:spcBef>
                <a:spcPts val="0"/>
              </a:spcBef>
              <a:buClrTx/>
              <a:buSzTx/>
              <a:buFontTx/>
              <a:buNone/>
              <a:tabLst/>
              <a:defRPr/>
            </a:pPr>
            <a:r>
              <a:rPr kumimoji="0" lang="en-GB" sz="2000" b="1" i="0" u="none" strike="noStrike" kern="1200" cap="none" spc="0" normalizeH="0" baseline="0" noProof="0" dirty="0">
                <a:ln>
                  <a:noFill/>
                </a:ln>
                <a:solidFill>
                  <a:srgbClr val="853E9A"/>
                </a:solidFill>
                <a:effectLst/>
                <a:uLnTx/>
                <a:uFillTx/>
                <a:latin typeface="Arial"/>
              </a:rPr>
              <a:t>together our NHS organisations, Harrow Council, </a:t>
            </a:r>
          </a:p>
          <a:p>
            <a:pPr marL="0" marR="0" lvl="0" indent="0" algn="ctr" defTabSz="914400" rtl="0" eaLnBrk="1" fontAlgn="auto" latinLnBrk="0" hangingPunct="1">
              <a:lnSpc>
                <a:spcPct val="114000"/>
              </a:lnSpc>
              <a:spcBef>
                <a:spcPts val="0"/>
              </a:spcBef>
              <a:buClrTx/>
              <a:buSzTx/>
              <a:buFontTx/>
              <a:buNone/>
              <a:tabLst/>
              <a:defRPr/>
            </a:pPr>
            <a:r>
              <a:rPr kumimoji="0" lang="en-GB" sz="2000" b="1" i="0" u="none" strike="noStrike" kern="1200" cap="none" spc="0" normalizeH="0" baseline="0" noProof="0" dirty="0">
                <a:ln>
                  <a:noFill/>
                </a:ln>
                <a:solidFill>
                  <a:srgbClr val="853E9A"/>
                </a:solidFill>
                <a:effectLst/>
                <a:uLnTx/>
                <a:uFillTx/>
                <a:latin typeface="Arial"/>
              </a:rPr>
              <a:t>our GPs, and local Voluntary &amp; Community Sector.  </a:t>
            </a:r>
          </a:p>
          <a:p>
            <a:pPr marL="0" marR="0" lvl="0" indent="0" algn="ctr" defTabSz="914400" rtl="0" eaLnBrk="1" fontAlgn="auto" latinLnBrk="0" hangingPunct="1">
              <a:lnSpc>
                <a:spcPct val="114000"/>
              </a:lnSpc>
              <a:spcBef>
                <a:spcPts val="0"/>
              </a:spcBef>
              <a:buClrTx/>
              <a:buSzTx/>
              <a:buFontTx/>
              <a:buNone/>
              <a:tabLst/>
              <a:defRPr/>
            </a:pPr>
            <a:endParaRPr kumimoji="0" lang="en-GB" sz="2000" b="1" i="0" u="none" strike="noStrike" kern="1200" cap="none" spc="0" normalizeH="0" baseline="0" noProof="0" dirty="0">
              <a:ln>
                <a:noFill/>
              </a:ln>
              <a:solidFill>
                <a:srgbClr val="853E9A"/>
              </a:solidFill>
              <a:effectLst/>
              <a:uLnTx/>
              <a:uFillTx/>
              <a:latin typeface="Arial"/>
            </a:endParaRPr>
          </a:p>
          <a:p>
            <a:pPr marL="0" marR="0" lvl="0" indent="0" algn="ctr" defTabSz="914400" rtl="0" eaLnBrk="1" fontAlgn="auto" latinLnBrk="0" hangingPunct="1">
              <a:lnSpc>
                <a:spcPct val="114000"/>
              </a:lnSpc>
              <a:buClrTx/>
              <a:buSzTx/>
              <a:buFontTx/>
              <a:buNone/>
              <a:tabLst/>
              <a:defRPr/>
            </a:pPr>
            <a:r>
              <a:rPr kumimoji="0" lang="en-GB" sz="2000" b="1" i="0" u="none" strike="noStrike" kern="1200" cap="none" spc="0" normalizeH="0" baseline="0" noProof="0" dirty="0">
                <a:ln>
                  <a:noFill/>
                </a:ln>
                <a:solidFill>
                  <a:srgbClr val="853E9A"/>
                </a:solidFill>
                <a:effectLst/>
                <a:uLnTx/>
                <a:uFillTx/>
                <a:latin typeface="Arial"/>
              </a:rPr>
              <a:t>We strive to support each </a:t>
            </a:r>
          </a:p>
          <a:p>
            <a:pPr marL="0" marR="0" lvl="0" indent="0" algn="ctr" defTabSz="914400" rtl="0" eaLnBrk="1" fontAlgn="auto" latinLnBrk="0" hangingPunct="1">
              <a:lnSpc>
                <a:spcPct val="114000"/>
              </a:lnSpc>
              <a:buClrTx/>
              <a:buSzTx/>
              <a:buFontTx/>
              <a:buNone/>
              <a:tabLst/>
              <a:defRPr/>
            </a:pPr>
            <a:r>
              <a:rPr kumimoji="0" lang="en-GB" sz="2000" b="1" i="0" u="none" strike="noStrike" kern="1200" cap="none" spc="0" normalizeH="0" baseline="0" noProof="0" dirty="0">
                <a:ln>
                  <a:noFill/>
                </a:ln>
                <a:solidFill>
                  <a:srgbClr val="853E9A"/>
                </a:solidFill>
                <a:effectLst/>
                <a:uLnTx/>
                <a:uFillTx/>
                <a:latin typeface="Arial"/>
              </a:rPr>
              <a:t>other </a:t>
            </a:r>
            <a:r>
              <a:rPr lang="en-GB" sz="2000" b="1" dirty="0">
                <a:solidFill>
                  <a:srgbClr val="853E9A"/>
                </a:solidFill>
                <a:latin typeface="Arial"/>
              </a:rPr>
              <a:t>and our communities </a:t>
            </a:r>
            <a:r>
              <a:rPr kumimoji="0" lang="en-GB" sz="2000" b="1" i="0" u="none" strike="noStrike" kern="1200" cap="none" spc="0" normalizeH="0" baseline="0" noProof="0" dirty="0">
                <a:ln>
                  <a:noFill/>
                </a:ln>
                <a:solidFill>
                  <a:srgbClr val="853E9A"/>
                </a:solidFill>
                <a:effectLst/>
                <a:uLnTx/>
                <a:uFillTx/>
                <a:latin typeface="Arial"/>
              </a:rPr>
              <a:t>as </a:t>
            </a:r>
          </a:p>
          <a:p>
            <a:pPr marL="0" marR="0" lvl="0" indent="0" algn="ctr" defTabSz="914400" rtl="0" eaLnBrk="1" fontAlgn="auto" latinLnBrk="0" hangingPunct="1">
              <a:lnSpc>
                <a:spcPct val="114000"/>
              </a:lnSpc>
              <a:buClrTx/>
              <a:buSzTx/>
              <a:buFontTx/>
              <a:buNone/>
              <a:tabLst/>
              <a:defRPr/>
            </a:pPr>
            <a:r>
              <a:rPr kumimoji="0" lang="en-GB" sz="2000" b="1" i="0" u="none" strike="noStrike" kern="1200" cap="none" spc="0" normalizeH="0" baseline="0" noProof="0" dirty="0">
                <a:ln>
                  <a:noFill/>
                </a:ln>
                <a:solidFill>
                  <a:srgbClr val="853E9A"/>
                </a:solidFill>
                <a:effectLst/>
                <a:uLnTx/>
                <a:uFillTx/>
                <a:latin typeface="Arial"/>
              </a:rPr>
              <a:t>equal partners focussing </a:t>
            </a:r>
            <a:r>
              <a:rPr lang="en-GB" sz="2000" b="1" dirty="0">
                <a:solidFill>
                  <a:srgbClr val="853E9A"/>
                </a:solidFill>
                <a:latin typeface="Arial"/>
              </a:rPr>
              <a:t>o</a:t>
            </a:r>
            <a:r>
              <a:rPr kumimoji="0" lang="en-GB" sz="2000" b="1" i="0" u="none" strike="noStrike" kern="1200" cap="none" spc="0" normalizeH="0" baseline="0" noProof="0" dirty="0">
                <a:ln>
                  <a:noFill/>
                </a:ln>
                <a:solidFill>
                  <a:srgbClr val="853E9A"/>
                </a:solidFill>
                <a:effectLst/>
                <a:uLnTx/>
                <a:uFillTx/>
                <a:latin typeface="Arial"/>
              </a:rPr>
              <a:t>n </a:t>
            </a:r>
          </a:p>
          <a:p>
            <a:pPr marL="0" marR="0" lvl="0" indent="0" algn="ctr" defTabSz="914400" rtl="0" eaLnBrk="1" fontAlgn="auto" latinLnBrk="0" hangingPunct="1">
              <a:lnSpc>
                <a:spcPct val="114000"/>
              </a:lnSpc>
              <a:buClrTx/>
              <a:buSzTx/>
              <a:buFontTx/>
              <a:buNone/>
              <a:tabLst/>
              <a:defRPr/>
            </a:pPr>
            <a:r>
              <a:rPr kumimoji="0" lang="en-GB" sz="2000" b="1" i="0" u="none" strike="noStrike" kern="1200" cap="none" spc="0" normalizeH="0" baseline="0" noProof="0" dirty="0">
                <a:ln>
                  <a:noFill/>
                </a:ln>
                <a:solidFill>
                  <a:srgbClr val="853E9A"/>
                </a:solidFill>
                <a:effectLst/>
                <a:uLnTx/>
                <a:uFillTx/>
                <a:latin typeface="Arial"/>
              </a:rPr>
              <a:t>better health and wellbeing for all.</a:t>
            </a:r>
            <a:endParaRPr kumimoji="0" lang="en-GB" sz="2000" b="0" i="0" u="none" strike="noStrike" kern="1200" cap="none" spc="0" normalizeH="0" baseline="0" noProof="0" dirty="0">
              <a:ln>
                <a:noFill/>
              </a:ln>
              <a:solidFill>
                <a:srgbClr val="853E9A"/>
              </a:solidFill>
              <a:effectLst/>
              <a:uLnTx/>
              <a:uFillTx/>
              <a:latin typeface="Arial"/>
            </a:endParaRPr>
          </a:p>
        </p:txBody>
      </p:sp>
    </p:spTree>
    <p:extLst>
      <p:ext uri="{BB962C8B-B14F-4D97-AF65-F5344CB8AC3E}">
        <p14:creationId xmlns:p14="http://schemas.microsoft.com/office/powerpoint/2010/main" val="46969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46256" y="2305808"/>
            <a:ext cx="11389870" cy="3339415"/>
          </a:xfrm>
          <a:prstGeom prst="ellipse">
            <a:avLst/>
          </a:prstGeom>
          <a:no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cxnSp>
        <p:nvCxnSpPr>
          <p:cNvPr id="37" name="Straight Connector 36"/>
          <p:cNvCxnSpPr>
            <a:stCxn id="13" idx="2"/>
            <a:endCxn id="19" idx="0"/>
          </p:cNvCxnSpPr>
          <p:nvPr/>
        </p:nvCxnSpPr>
        <p:spPr>
          <a:xfrm>
            <a:off x="3732976" y="4239811"/>
            <a:ext cx="0" cy="252313"/>
          </a:xfrm>
          <a:prstGeom prst="line">
            <a:avLst/>
          </a:prstGeom>
          <a:ln w="38100" cap="rnd">
            <a:solidFill>
              <a:srgbClr val="37373A"/>
            </a:solidFill>
            <a:prstDash val="solid"/>
            <a:roun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3" idx="3"/>
            <a:endCxn id="11" idx="1"/>
          </p:cNvCxnSpPr>
          <p:nvPr/>
        </p:nvCxnSpPr>
        <p:spPr>
          <a:xfrm>
            <a:off x="4812976" y="3780660"/>
            <a:ext cx="513040" cy="0"/>
          </a:xfrm>
          <a:prstGeom prst="line">
            <a:avLst/>
          </a:prstGeom>
          <a:ln w="38100" cap="rnd">
            <a:solidFill>
              <a:srgbClr val="37373A"/>
            </a:solidFill>
            <a:prstDash val="solid"/>
            <a:roun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2" idx="2"/>
            <a:endCxn id="11" idx="0"/>
          </p:cNvCxnSpPr>
          <p:nvPr/>
        </p:nvCxnSpPr>
        <p:spPr>
          <a:xfrm>
            <a:off x="6394141" y="3085686"/>
            <a:ext cx="11875" cy="235822"/>
          </a:xfrm>
          <a:prstGeom prst="line">
            <a:avLst/>
          </a:prstGeom>
          <a:ln w="38100" cap="rnd">
            <a:solidFill>
              <a:srgbClr val="37373A"/>
            </a:solidFill>
            <a:prstDash val="solid"/>
            <a:round/>
          </a:ln>
        </p:spPr>
        <p:style>
          <a:lnRef idx="1">
            <a:schemeClr val="accent1"/>
          </a:lnRef>
          <a:fillRef idx="0">
            <a:schemeClr val="accent1"/>
          </a:fillRef>
          <a:effectRef idx="0">
            <a:schemeClr val="accent1"/>
          </a:effectRef>
          <a:fontRef idx="minor">
            <a:schemeClr val="tx1"/>
          </a:fontRef>
        </p:style>
      </p:cxnSp>
      <p:sp>
        <p:nvSpPr>
          <p:cNvPr id="12" name="Title 11"/>
          <p:cNvSpPr>
            <a:spLocks noGrp="1"/>
          </p:cNvSpPr>
          <p:nvPr>
            <p:ph type="title"/>
          </p:nvPr>
        </p:nvSpPr>
        <p:spPr>
          <a:xfrm>
            <a:off x="407368" y="326582"/>
            <a:ext cx="11377264" cy="332399"/>
          </a:xfrm>
        </p:spPr>
        <p:txBody>
          <a:bodyPr>
            <a:normAutofit fontScale="90000"/>
          </a:bodyPr>
          <a:lstStyle/>
          <a:p>
            <a:r>
              <a:rPr lang="en-GB" dirty="0"/>
              <a:t>ICP Governance Structure</a:t>
            </a:r>
          </a:p>
        </p:txBody>
      </p:sp>
      <p:sp>
        <p:nvSpPr>
          <p:cNvPr id="2" name="Rectangle 1"/>
          <p:cNvSpPr/>
          <p:nvPr/>
        </p:nvSpPr>
        <p:spPr>
          <a:xfrm>
            <a:off x="5314141" y="2365686"/>
            <a:ext cx="2160000" cy="720000"/>
          </a:xfrm>
          <a:prstGeom prst="rect">
            <a:avLst/>
          </a:prstGeom>
          <a:solidFill>
            <a:srgbClr val="7030A0"/>
          </a:solidFill>
          <a:ln w="38100" cap="rnd"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b="1" dirty="0">
                <a:solidFill>
                  <a:srgbClr val="FFFFFF"/>
                </a:solidFill>
              </a:rPr>
              <a:t>Harrow Joint Management Board</a:t>
            </a:r>
          </a:p>
        </p:txBody>
      </p:sp>
      <p:sp>
        <p:nvSpPr>
          <p:cNvPr id="3" name="Rectangle 2"/>
          <p:cNvSpPr/>
          <p:nvPr/>
        </p:nvSpPr>
        <p:spPr>
          <a:xfrm>
            <a:off x="3270701" y="1331390"/>
            <a:ext cx="2330247" cy="720000"/>
          </a:xfrm>
          <a:prstGeom prst="rect">
            <a:avLst/>
          </a:prstGeom>
          <a:solidFill>
            <a:schemeClr val="tx2"/>
          </a:solidFill>
          <a:ln w="38100"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rPr>
              <a:t>Provider Boards</a:t>
            </a:r>
          </a:p>
        </p:txBody>
      </p:sp>
      <p:sp>
        <p:nvSpPr>
          <p:cNvPr id="6" name="Rectangle 5"/>
          <p:cNvSpPr/>
          <p:nvPr/>
        </p:nvSpPr>
        <p:spPr>
          <a:xfrm>
            <a:off x="242186" y="5278185"/>
            <a:ext cx="3240000" cy="720000"/>
          </a:xfrm>
          <a:prstGeom prst="rect">
            <a:avLst/>
          </a:prstGeom>
          <a:solidFill>
            <a:schemeClr val="tx2"/>
          </a:solidFill>
          <a:ln w="38100" cap="rnd"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rPr>
              <a:t>Council Cabinet</a:t>
            </a:r>
          </a:p>
        </p:txBody>
      </p:sp>
      <p:sp>
        <p:nvSpPr>
          <p:cNvPr id="7" name="Rectangle 6"/>
          <p:cNvSpPr/>
          <p:nvPr/>
        </p:nvSpPr>
        <p:spPr>
          <a:xfrm>
            <a:off x="6773877" y="1307299"/>
            <a:ext cx="2178123" cy="720000"/>
          </a:xfrm>
          <a:prstGeom prst="rect">
            <a:avLst/>
          </a:prstGeom>
          <a:solidFill>
            <a:schemeClr val="tx2"/>
          </a:solidFill>
          <a:ln w="38100"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rPr>
              <a:t>ICS</a:t>
            </a:r>
          </a:p>
        </p:txBody>
      </p:sp>
      <p:sp>
        <p:nvSpPr>
          <p:cNvPr id="8" name="Rectangle 7"/>
          <p:cNvSpPr/>
          <p:nvPr/>
        </p:nvSpPr>
        <p:spPr>
          <a:xfrm>
            <a:off x="7962145" y="3321508"/>
            <a:ext cx="2160000" cy="918303"/>
          </a:xfrm>
          <a:prstGeom prst="rect">
            <a:avLst/>
          </a:prstGeom>
          <a:solidFill>
            <a:srgbClr val="7030A0"/>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dirty="0"/>
              <a:t>Harrow Health and Social Care Senate</a:t>
            </a:r>
          </a:p>
        </p:txBody>
      </p:sp>
      <p:sp>
        <p:nvSpPr>
          <p:cNvPr id="9" name="Rectangle 8"/>
          <p:cNvSpPr/>
          <p:nvPr/>
        </p:nvSpPr>
        <p:spPr>
          <a:xfrm>
            <a:off x="8952000" y="5128058"/>
            <a:ext cx="3240000" cy="720000"/>
          </a:xfrm>
          <a:prstGeom prst="rect">
            <a:avLst/>
          </a:prstGeom>
          <a:solidFill>
            <a:schemeClr val="tx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rPr>
              <a:t>Health Overview and Scrutiny Committee</a:t>
            </a:r>
          </a:p>
        </p:txBody>
      </p:sp>
      <p:sp>
        <p:nvSpPr>
          <p:cNvPr id="10" name="Rectangle 9"/>
          <p:cNvSpPr/>
          <p:nvPr/>
        </p:nvSpPr>
        <p:spPr>
          <a:xfrm>
            <a:off x="4710270" y="5792055"/>
            <a:ext cx="3240000" cy="720000"/>
          </a:xfrm>
          <a:prstGeom prst="rect">
            <a:avLst/>
          </a:prstGeom>
          <a:solidFill>
            <a:schemeClr val="tx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rPr>
              <a:t>Health and Wellbeing Board</a:t>
            </a:r>
          </a:p>
        </p:txBody>
      </p:sp>
      <p:sp>
        <p:nvSpPr>
          <p:cNvPr id="11" name="Rectangle 10"/>
          <p:cNvSpPr/>
          <p:nvPr/>
        </p:nvSpPr>
        <p:spPr>
          <a:xfrm>
            <a:off x="5326016" y="3321508"/>
            <a:ext cx="2160000" cy="918303"/>
          </a:xfrm>
          <a:prstGeom prst="rect">
            <a:avLst/>
          </a:prstGeom>
          <a:solidFill>
            <a:srgbClr val="7030A0"/>
          </a:solidFill>
          <a:ln w="38100" cap="rnd"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dirty="0">
                <a:solidFill>
                  <a:srgbClr val="FFFFFF"/>
                </a:solidFill>
              </a:rPr>
              <a:t>Harrow Health and Care Executive</a:t>
            </a:r>
          </a:p>
        </p:txBody>
      </p:sp>
      <p:sp>
        <p:nvSpPr>
          <p:cNvPr id="13" name="Rectangle 12"/>
          <p:cNvSpPr/>
          <p:nvPr/>
        </p:nvSpPr>
        <p:spPr>
          <a:xfrm>
            <a:off x="2652976" y="3321508"/>
            <a:ext cx="2160000" cy="918303"/>
          </a:xfrm>
          <a:prstGeom prst="rect">
            <a:avLst/>
          </a:prstGeom>
          <a:solidFill>
            <a:srgbClr val="7030A0"/>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dirty="0">
                <a:solidFill>
                  <a:srgbClr val="FFFFFF"/>
                </a:solidFill>
              </a:rPr>
              <a:t>Integration operational leads team</a:t>
            </a:r>
          </a:p>
        </p:txBody>
      </p:sp>
      <p:sp>
        <p:nvSpPr>
          <p:cNvPr id="18" name="Rectangle 17"/>
          <p:cNvSpPr/>
          <p:nvPr/>
        </p:nvSpPr>
        <p:spPr>
          <a:xfrm>
            <a:off x="5314141" y="4492124"/>
            <a:ext cx="2160000" cy="720000"/>
          </a:xfrm>
          <a:prstGeom prst="rect">
            <a:avLst/>
          </a:prstGeom>
          <a:solidFill>
            <a:srgbClr val="7030A0"/>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GB" sz="1400" dirty="0">
                <a:solidFill>
                  <a:srgbClr val="FFFFFF"/>
                </a:solidFill>
              </a:rPr>
              <a:t>ICP Transformation </a:t>
            </a:r>
            <a:r>
              <a:rPr lang="en-GB" sz="1400" dirty="0" err="1">
                <a:solidFill>
                  <a:srgbClr val="FFFFFF"/>
                </a:solidFill>
              </a:rPr>
              <a:t>workstreams</a:t>
            </a:r>
            <a:endParaRPr lang="en-GB" sz="1400" dirty="0">
              <a:solidFill>
                <a:srgbClr val="FFFFFF"/>
              </a:solidFill>
            </a:endParaRPr>
          </a:p>
          <a:p>
            <a:pPr marL="285750" indent="-285750" algn="ctr">
              <a:buFont typeface="Arial" panose="020B0604020202020204" pitchFamily="34" charset="0"/>
              <a:buChar char="•"/>
            </a:pPr>
            <a:endParaRPr lang="en-GB" sz="1400" dirty="0">
              <a:solidFill>
                <a:srgbClr val="FFFFFF"/>
              </a:solidFill>
            </a:endParaRPr>
          </a:p>
          <a:p>
            <a:pPr marL="285750" indent="-285750" algn="ctr">
              <a:buFont typeface="Arial" panose="020B0604020202020204" pitchFamily="34" charset="0"/>
              <a:buChar char="•"/>
            </a:pPr>
            <a:endParaRPr lang="en-GB" sz="1400" dirty="0">
              <a:solidFill>
                <a:srgbClr val="FFFFFF"/>
              </a:solidFill>
            </a:endParaRPr>
          </a:p>
        </p:txBody>
      </p:sp>
      <p:sp>
        <p:nvSpPr>
          <p:cNvPr id="19" name="Rectangle 18"/>
          <p:cNvSpPr/>
          <p:nvPr/>
        </p:nvSpPr>
        <p:spPr>
          <a:xfrm>
            <a:off x="2652976" y="4492124"/>
            <a:ext cx="2160000" cy="720000"/>
          </a:xfrm>
          <a:prstGeom prst="rect">
            <a:avLst/>
          </a:prstGeom>
          <a:solidFill>
            <a:srgbClr val="7030A0"/>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dirty="0">
                <a:solidFill>
                  <a:srgbClr val="FFFFFF"/>
                </a:solidFill>
              </a:rPr>
              <a:t>Neighbourhood integration function (x 5 PCNs)</a:t>
            </a:r>
          </a:p>
        </p:txBody>
      </p:sp>
      <p:sp>
        <p:nvSpPr>
          <p:cNvPr id="84" name="Rectangle 83"/>
          <p:cNvSpPr/>
          <p:nvPr/>
        </p:nvSpPr>
        <p:spPr>
          <a:xfrm>
            <a:off x="11158693" y="73483"/>
            <a:ext cx="826479" cy="395963"/>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dirty="0">
                <a:solidFill>
                  <a:srgbClr val="FFFFFF"/>
                </a:solidFill>
              </a:rPr>
              <a:t>Statutory Body</a:t>
            </a:r>
          </a:p>
        </p:txBody>
      </p:sp>
      <p:sp>
        <p:nvSpPr>
          <p:cNvPr id="31" name="Rectangle 30"/>
          <p:cNvSpPr/>
          <p:nvPr/>
        </p:nvSpPr>
        <p:spPr>
          <a:xfrm>
            <a:off x="9738096" y="1759419"/>
            <a:ext cx="2343117" cy="720000"/>
          </a:xfrm>
          <a:prstGeom prst="rect">
            <a:avLst/>
          </a:prstGeom>
          <a:solidFill>
            <a:srgbClr val="FFC000"/>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rPr>
              <a:t>Citizen advisors</a:t>
            </a:r>
          </a:p>
        </p:txBody>
      </p:sp>
      <p:sp>
        <p:nvSpPr>
          <p:cNvPr id="32" name="Left-Right Arrow 31"/>
          <p:cNvSpPr/>
          <p:nvPr/>
        </p:nvSpPr>
        <p:spPr>
          <a:xfrm rot="18809708">
            <a:off x="1684839" y="4618075"/>
            <a:ext cx="889939" cy="454469"/>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33" name="Left-Right Arrow 32"/>
          <p:cNvSpPr/>
          <p:nvPr/>
        </p:nvSpPr>
        <p:spPr>
          <a:xfrm rot="19125154">
            <a:off x="8979683" y="2602675"/>
            <a:ext cx="889939" cy="454469"/>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36" name="Left-Right Arrow 35"/>
          <p:cNvSpPr/>
          <p:nvPr/>
        </p:nvSpPr>
        <p:spPr>
          <a:xfrm rot="12904350">
            <a:off x="9873941" y="4506812"/>
            <a:ext cx="889939" cy="454469"/>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38" name="Left-Right Arrow 37"/>
          <p:cNvSpPr/>
          <p:nvPr/>
        </p:nvSpPr>
        <p:spPr>
          <a:xfrm rot="16200000">
            <a:off x="7457796" y="2093054"/>
            <a:ext cx="577133" cy="407816"/>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39" name="Left-Right Arrow 38"/>
          <p:cNvSpPr/>
          <p:nvPr/>
        </p:nvSpPr>
        <p:spPr>
          <a:xfrm rot="16200000">
            <a:off x="6123207" y="5352535"/>
            <a:ext cx="577133" cy="407816"/>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cxnSp>
        <p:nvCxnSpPr>
          <p:cNvPr id="40" name="Straight Connector 39"/>
          <p:cNvCxnSpPr>
            <a:endCxn id="8" idx="2"/>
          </p:cNvCxnSpPr>
          <p:nvPr/>
        </p:nvCxnSpPr>
        <p:spPr>
          <a:xfrm flipV="1">
            <a:off x="7474141" y="4239811"/>
            <a:ext cx="1568004" cy="252313"/>
          </a:xfrm>
          <a:prstGeom prst="line">
            <a:avLst/>
          </a:prstGeom>
          <a:ln w="38100" cap="rnd">
            <a:solidFill>
              <a:srgbClr val="37373A"/>
            </a:solidFill>
            <a:prstDash val="solid"/>
            <a:round/>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242186" y="1790163"/>
            <a:ext cx="2517993" cy="720000"/>
          </a:xfrm>
          <a:prstGeom prst="rect">
            <a:avLst/>
          </a:prstGeom>
          <a:solidFill>
            <a:srgbClr val="FFC000"/>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rPr>
              <a:t>Staff advisors</a:t>
            </a:r>
          </a:p>
        </p:txBody>
      </p:sp>
      <p:sp>
        <p:nvSpPr>
          <p:cNvPr id="14" name="Left-Right Arrow 13"/>
          <p:cNvSpPr/>
          <p:nvPr/>
        </p:nvSpPr>
        <p:spPr>
          <a:xfrm rot="2798341">
            <a:off x="2604507" y="2649480"/>
            <a:ext cx="889939" cy="454469"/>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28" name="Left-Right Arrow 27"/>
          <p:cNvSpPr/>
          <p:nvPr/>
        </p:nvSpPr>
        <p:spPr>
          <a:xfrm rot="16200000">
            <a:off x="4512535" y="2154167"/>
            <a:ext cx="577133" cy="407816"/>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29" name="Rectangle 28"/>
          <p:cNvSpPr/>
          <p:nvPr/>
        </p:nvSpPr>
        <p:spPr>
          <a:xfrm>
            <a:off x="9988354" y="84906"/>
            <a:ext cx="964815" cy="407066"/>
          </a:xfrm>
          <a:prstGeom prst="rect">
            <a:avLst/>
          </a:prstGeom>
          <a:noFill/>
          <a:ln w="38100"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dirty="0">
                <a:solidFill>
                  <a:srgbClr val="FFFFFF"/>
                </a:solidFill>
              </a:rPr>
              <a:t>Decision making </a:t>
            </a:r>
          </a:p>
        </p:txBody>
      </p:sp>
      <p:cxnSp>
        <p:nvCxnSpPr>
          <p:cNvPr id="35" name="Straight Connector 34"/>
          <p:cNvCxnSpPr>
            <a:stCxn id="11" idx="2"/>
            <a:endCxn id="18" idx="0"/>
          </p:cNvCxnSpPr>
          <p:nvPr/>
        </p:nvCxnSpPr>
        <p:spPr>
          <a:xfrm flipH="1">
            <a:off x="6394141" y="4239811"/>
            <a:ext cx="11875" cy="252313"/>
          </a:xfrm>
          <a:prstGeom prst="line">
            <a:avLst/>
          </a:prstGeom>
          <a:ln w="38100" cap="rnd">
            <a:solidFill>
              <a:srgbClr val="37373A"/>
            </a:solidFill>
            <a:prstDash val="solid"/>
            <a:round/>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86016" y="3794862"/>
            <a:ext cx="513040" cy="0"/>
          </a:xfrm>
          <a:prstGeom prst="line">
            <a:avLst/>
          </a:prstGeom>
          <a:ln w="38100" cap="rnd">
            <a:solidFill>
              <a:srgbClr val="37373A"/>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727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7368" y="326582"/>
            <a:ext cx="11377264" cy="332399"/>
          </a:xfrm>
        </p:spPr>
        <p:txBody>
          <a:bodyPr>
            <a:normAutofit fontScale="90000"/>
          </a:bodyPr>
          <a:lstStyle/>
          <a:p>
            <a:r>
              <a:rPr lang="en-GB" dirty="0"/>
              <a:t>Decision-making Structure in the Harrow ICP</a:t>
            </a:r>
          </a:p>
        </p:txBody>
      </p:sp>
      <p:sp>
        <p:nvSpPr>
          <p:cNvPr id="2" name="Rectangle 1"/>
          <p:cNvSpPr/>
          <p:nvPr/>
        </p:nvSpPr>
        <p:spPr>
          <a:xfrm>
            <a:off x="2948688" y="3692795"/>
            <a:ext cx="6068291" cy="720000"/>
          </a:xfrm>
          <a:prstGeom prst="rect">
            <a:avLst/>
          </a:prstGeom>
          <a:solidFill>
            <a:srgbClr val="7030A0"/>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b="1" dirty="0">
                <a:solidFill>
                  <a:srgbClr val="FFFFFF"/>
                </a:solidFill>
              </a:rPr>
              <a:t>Harrow Joint Management Board</a:t>
            </a:r>
          </a:p>
        </p:txBody>
      </p:sp>
      <p:sp>
        <p:nvSpPr>
          <p:cNvPr id="3" name="Rectangle 2"/>
          <p:cNvSpPr/>
          <p:nvPr/>
        </p:nvSpPr>
        <p:spPr>
          <a:xfrm>
            <a:off x="1881909" y="1948960"/>
            <a:ext cx="1440000" cy="720000"/>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FFFFFF"/>
                </a:solidFill>
              </a:rPr>
              <a:t>Provider Boards</a:t>
            </a:r>
          </a:p>
        </p:txBody>
      </p:sp>
      <p:sp>
        <p:nvSpPr>
          <p:cNvPr id="6" name="Rectangle 5"/>
          <p:cNvSpPr/>
          <p:nvPr/>
        </p:nvSpPr>
        <p:spPr>
          <a:xfrm>
            <a:off x="150910" y="1948960"/>
            <a:ext cx="1440000" cy="720000"/>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FFFFFF"/>
                </a:solidFill>
              </a:rPr>
              <a:t>Local Authority</a:t>
            </a:r>
          </a:p>
        </p:txBody>
      </p:sp>
      <p:sp>
        <p:nvSpPr>
          <p:cNvPr id="7" name="Rectangle 6"/>
          <p:cNvSpPr/>
          <p:nvPr/>
        </p:nvSpPr>
        <p:spPr>
          <a:xfrm>
            <a:off x="3612908" y="1948960"/>
            <a:ext cx="1440000" cy="720000"/>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FFFFFF"/>
                </a:solidFill>
              </a:rPr>
              <a:t>ICS</a:t>
            </a:r>
          </a:p>
        </p:txBody>
      </p:sp>
      <p:sp>
        <p:nvSpPr>
          <p:cNvPr id="11" name="Rectangle 10"/>
          <p:cNvSpPr/>
          <p:nvPr/>
        </p:nvSpPr>
        <p:spPr>
          <a:xfrm>
            <a:off x="2948687" y="5230510"/>
            <a:ext cx="6068291" cy="720000"/>
          </a:xfrm>
          <a:prstGeom prst="rect">
            <a:avLst/>
          </a:prstGeom>
          <a:solidFill>
            <a:srgbClr val="7030A0"/>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b="1" dirty="0">
                <a:solidFill>
                  <a:srgbClr val="FFFFFF"/>
                </a:solidFill>
              </a:rPr>
              <a:t>Harrow Health and Care Executive</a:t>
            </a:r>
          </a:p>
        </p:txBody>
      </p:sp>
      <p:sp>
        <p:nvSpPr>
          <p:cNvPr id="38" name="Left-Right Arrow 37"/>
          <p:cNvSpPr/>
          <p:nvPr/>
        </p:nvSpPr>
        <p:spPr>
          <a:xfrm rot="16200000">
            <a:off x="7337662" y="1974387"/>
            <a:ext cx="577133" cy="407816"/>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29" name="Rectangle 28"/>
          <p:cNvSpPr/>
          <p:nvPr/>
        </p:nvSpPr>
        <p:spPr>
          <a:xfrm>
            <a:off x="7074906" y="1948960"/>
            <a:ext cx="1440000" cy="720000"/>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FFFFFF"/>
                </a:solidFill>
              </a:rPr>
              <a:t>Harrow Community Action</a:t>
            </a:r>
          </a:p>
        </p:txBody>
      </p:sp>
      <p:sp>
        <p:nvSpPr>
          <p:cNvPr id="30" name="Rectangle 29"/>
          <p:cNvSpPr/>
          <p:nvPr/>
        </p:nvSpPr>
        <p:spPr>
          <a:xfrm>
            <a:off x="5343907" y="1948960"/>
            <a:ext cx="1440000" cy="720000"/>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FFFFFF"/>
                </a:solidFill>
              </a:rPr>
              <a:t>Primary Care Networks</a:t>
            </a:r>
          </a:p>
        </p:txBody>
      </p:sp>
      <p:sp>
        <p:nvSpPr>
          <p:cNvPr id="34" name="Rectangle 33"/>
          <p:cNvSpPr/>
          <p:nvPr/>
        </p:nvSpPr>
        <p:spPr>
          <a:xfrm>
            <a:off x="8805905" y="1948960"/>
            <a:ext cx="1440000" cy="720000"/>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FFFFFF"/>
                </a:solidFill>
              </a:rPr>
              <a:t>St Luke’s Hospice</a:t>
            </a:r>
          </a:p>
        </p:txBody>
      </p:sp>
      <p:sp>
        <p:nvSpPr>
          <p:cNvPr id="35" name="Rectangle 34"/>
          <p:cNvSpPr/>
          <p:nvPr/>
        </p:nvSpPr>
        <p:spPr>
          <a:xfrm>
            <a:off x="10536904" y="1948960"/>
            <a:ext cx="1440000" cy="720000"/>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FFFFFF"/>
                </a:solidFill>
              </a:rPr>
              <a:t>Harrow Health CIC</a:t>
            </a:r>
          </a:p>
        </p:txBody>
      </p:sp>
      <p:sp>
        <p:nvSpPr>
          <p:cNvPr id="12" name="Rectangle 11"/>
          <p:cNvSpPr/>
          <p:nvPr/>
        </p:nvSpPr>
        <p:spPr>
          <a:xfrm>
            <a:off x="45522" y="1319110"/>
            <a:ext cx="12100956" cy="1698172"/>
          </a:xfrm>
          <a:prstGeom prst="rect">
            <a:avLst/>
          </a:prstGeom>
          <a:noFill/>
          <a:ln w="9525" cap="rnd" cmpd="sng" algn="ctr">
            <a:solidFill>
              <a:schemeClr val="tx2"/>
            </a:solidFill>
            <a:prstDash val="sys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b="1" dirty="0" err="1">
              <a:solidFill>
                <a:srgbClr val="FFFFFF"/>
              </a:solidFill>
            </a:endParaRPr>
          </a:p>
        </p:txBody>
      </p:sp>
      <p:sp>
        <p:nvSpPr>
          <p:cNvPr id="15" name="TextBox 14"/>
          <p:cNvSpPr txBox="1"/>
          <p:nvPr/>
        </p:nvSpPr>
        <p:spPr>
          <a:xfrm>
            <a:off x="407368" y="1347849"/>
            <a:ext cx="11569536" cy="40376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000000"/>
                </a:solidFill>
              </a:rPr>
              <a:t>Sovereign Organisational Governance and Decision Making</a:t>
            </a:r>
          </a:p>
        </p:txBody>
      </p:sp>
      <p:sp>
        <p:nvSpPr>
          <p:cNvPr id="16" name="Down Arrow 15"/>
          <p:cNvSpPr/>
          <p:nvPr/>
        </p:nvSpPr>
        <p:spPr>
          <a:xfrm>
            <a:off x="5498286" y="3034145"/>
            <a:ext cx="929872" cy="593766"/>
          </a:xfrm>
          <a:prstGeom prst="downArrow">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41" name="Down Arrow 40"/>
          <p:cNvSpPr/>
          <p:nvPr/>
        </p:nvSpPr>
        <p:spPr>
          <a:xfrm>
            <a:off x="5498286" y="4593009"/>
            <a:ext cx="929872" cy="593766"/>
          </a:xfrm>
          <a:prstGeom prst="downArrow">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cxnSp>
        <p:nvCxnSpPr>
          <p:cNvPr id="21" name="Straight Connector 20"/>
          <p:cNvCxnSpPr/>
          <p:nvPr/>
        </p:nvCxnSpPr>
        <p:spPr>
          <a:xfrm>
            <a:off x="6653789" y="3331028"/>
            <a:ext cx="2719449" cy="0"/>
          </a:xfrm>
          <a:prstGeom prst="line">
            <a:avLst/>
          </a:prstGeom>
          <a:ln w="57150" cap="rnd">
            <a:solidFill>
              <a:srgbClr val="9A9A9A"/>
            </a:solidFill>
            <a:prstDash val="solid"/>
            <a:roun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653789" y="4889892"/>
            <a:ext cx="2719449" cy="0"/>
          </a:xfrm>
          <a:prstGeom prst="line">
            <a:avLst/>
          </a:prstGeom>
          <a:ln w="57150" cap="rnd">
            <a:solidFill>
              <a:srgbClr val="9A9A9A"/>
            </a:solidFill>
            <a:prstDash val="solid"/>
            <a:round/>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9598868" y="3022270"/>
            <a:ext cx="2378035" cy="831273"/>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dirty="0">
                <a:solidFill>
                  <a:srgbClr val="FFFFFF"/>
                </a:solidFill>
              </a:rPr>
              <a:t>Agreed level of delegated responsibility </a:t>
            </a:r>
          </a:p>
        </p:txBody>
      </p:sp>
      <p:sp>
        <p:nvSpPr>
          <p:cNvPr id="44" name="Rectangle 43"/>
          <p:cNvSpPr/>
          <p:nvPr/>
        </p:nvSpPr>
        <p:spPr>
          <a:xfrm>
            <a:off x="9598867" y="4481035"/>
            <a:ext cx="2378035" cy="831273"/>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dirty="0">
                <a:solidFill>
                  <a:srgbClr val="FFFFFF"/>
                </a:solidFill>
              </a:rPr>
              <a:t>Agreed level of delegated responsibility </a:t>
            </a:r>
          </a:p>
        </p:txBody>
      </p:sp>
    </p:spTree>
    <p:extLst>
      <p:ext uri="{BB962C8B-B14F-4D97-AF65-F5344CB8AC3E}">
        <p14:creationId xmlns:p14="http://schemas.microsoft.com/office/powerpoint/2010/main" val="1399902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7368" y="326582"/>
            <a:ext cx="11377264" cy="332399"/>
          </a:xfrm>
        </p:spPr>
        <p:txBody>
          <a:bodyPr>
            <a:normAutofit fontScale="90000"/>
          </a:bodyPr>
          <a:lstStyle/>
          <a:p>
            <a:r>
              <a:rPr lang="en-GB" dirty="0"/>
              <a:t>ICP Transformational </a:t>
            </a:r>
            <a:r>
              <a:rPr lang="en-GB" dirty="0" err="1"/>
              <a:t>Workstreams</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788651040"/>
              </p:ext>
            </p:extLst>
          </p:nvPr>
        </p:nvGraphicFramePr>
        <p:xfrm>
          <a:off x="216024" y="1268760"/>
          <a:ext cx="5663952" cy="4692480"/>
        </p:xfrm>
        <a:graphic>
          <a:graphicData uri="http://schemas.openxmlformats.org/drawingml/2006/table">
            <a:tbl>
              <a:tblPr firstRow="1" bandRow="1">
                <a:tableStyleId>{073A0DAA-6AF3-43AB-8588-CEC1D06C72B9}</a:tableStyleId>
              </a:tblPr>
              <a:tblGrid>
                <a:gridCol w="2385398">
                  <a:extLst>
                    <a:ext uri="{9D8B030D-6E8A-4147-A177-3AD203B41FA5}">
                      <a16:colId xmlns:a16="http://schemas.microsoft.com/office/drawing/2014/main" val="284111478"/>
                    </a:ext>
                  </a:extLst>
                </a:gridCol>
                <a:gridCol w="3278554">
                  <a:extLst>
                    <a:ext uri="{9D8B030D-6E8A-4147-A177-3AD203B41FA5}">
                      <a16:colId xmlns:a16="http://schemas.microsoft.com/office/drawing/2014/main" val="552946519"/>
                    </a:ext>
                  </a:extLst>
                </a:gridCol>
              </a:tblGrid>
              <a:tr h="190307">
                <a:tc gridSpan="2">
                  <a:txBody>
                    <a:bodyPr/>
                    <a:lstStyle/>
                    <a:p>
                      <a:r>
                        <a:rPr lang="en-GB" sz="1600" dirty="0">
                          <a:latin typeface="Arial" panose="020B0604020202020204" pitchFamily="34" charset="0"/>
                          <a:cs typeface="Arial" panose="020B0604020202020204" pitchFamily="34" charset="0"/>
                        </a:rPr>
                        <a:t>Delivery Workstreams</a:t>
                      </a:r>
                    </a:p>
                    <a:p>
                      <a:endParaRPr lang="en-GB" sz="1600" dirty="0">
                        <a:latin typeface="Arial" panose="020B0604020202020204" pitchFamily="34" charset="0"/>
                        <a:cs typeface="Arial" panose="020B0604020202020204" pitchFamily="34" charset="0"/>
                      </a:endParaRPr>
                    </a:p>
                  </a:txBody>
                  <a:tcPr>
                    <a:solidFill>
                      <a:srgbClr val="4B429B"/>
                    </a:solidFill>
                  </a:tcPr>
                </a:tc>
                <a:tc hMerge="1">
                  <a:txBody>
                    <a:bodyPr/>
                    <a:lstStyle/>
                    <a:p>
                      <a:endParaRPr lang="en-GB"/>
                    </a:p>
                  </a:txBody>
                  <a:tcPr/>
                </a:tc>
                <a:extLst>
                  <a:ext uri="{0D108BD9-81ED-4DB2-BD59-A6C34878D82A}">
                    <a16:rowId xmlns:a16="http://schemas.microsoft.com/office/drawing/2014/main" val="3930542410"/>
                  </a:ext>
                </a:extLst>
              </a:tr>
              <a:tr h="548299">
                <a:tc rowSpan="3">
                  <a:txBody>
                    <a:bodyPr/>
                    <a:lstStyle/>
                    <a:p>
                      <a:r>
                        <a:rPr lang="en-GB" sz="1600" dirty="0">
                          <a:latin typeface="Arial" panose="020B0604020202020204" pitchFamily="34" charset="0"/>
                          <a:cs typeface="Arial" panose="020B0604020202020204" pitchFamily="34" charset="0"/>
                        </a:rPr>
                        <a:t>Population health management &amp; Tackling Health Inequalities</a:t>
                      </a:r>
                    </a:p>
                  </a:txBody>
                  <a:tcPr anchor="ctr">
                    <a:gradFill flip="none" rotWithShape="1">
                      <a:gsLst>
                        <a:gs pos="0">
                          <a:srgbClr val="4B429B">
                            <a:tint val="66000"/>
                            <a:satMod val="160000"/>
                          </a:srgbClr>
                        </a:gs>
                        <a:gs pos="50000">
                          <a:srgbClr val="4B429B">
                            <a:tint val="44500"/>
                            <a:satMod val="160000"/>
                          </a:srgbClr>
                        </a:gs>
                        <a:gs pos="100000">
                          <a:srgbClr val="4B429B">
                            <a:tint val="23500"/>
                            <a:satMod val="160000"/>
                          </a:srgbClr>
                        </a:gs>
                      </a:gsLst>
                      <a:lin ang="18900000" scaled="1"/>
                      <a:tileRect/>
                    </a:gradFill>
                  </a:tcPr>
                </a:tc>
                <a:tc>
                  <a:txBody>
                    <a:bodyPr/>
                    <a:lstStyle/>
                    <a:p>
                      <a:r>
                        <a:rPr lang="en-GB" sz="1600" dirty="0">
                          <a:latin typeface="Arial" panose="020B0604020202020204" pitchFamily="34" charset="0"/>
                          <a:cs typeface="Arial" panose="020B0604020202020204" pitchFamily="34" charset="0"/>
                        </a:rPr>
                        <a:t>Prevention,</a:t>
                      </a:r>
                      <a:r>
                        <a:rPr lang="en-GB" sz="1600" baseline="0" dirty="0">
                          <a:latin typeface="Arial" panose="020B0604020202020204" pitchFamily="34" charset="0"/>
                          <a:cs typeface="Arial" panose="020B0604020202020204" pitchFamily="34" charset="0"/>
                        </a:rPr>
                        <a:t> self-care and social prescribing sub-group</a:t>
                      </a:r>
                      <a:endParaRPr lang="en-GB" sz="1600" dirty="0">
                        <a:latin typeface="Arial" panose="020B0604020202020204" pitchFamily="34" charset="0"/>
                        <a:cs typeface="Arial" panose="020B0604020202020204" pitchFamily="34" charset="0"/>
                      </a:endParaRPr>
                    </a:p>
                  </a:txBody>
                  <a:tcPr>
                    <a:gradFill flip="none" rotWithShape="1">
                      <a:gsLst>
                        <a:gs pos="0">
                          <a:srgbClr val="4B429B">
                            <a:tint val="66000"/>
                            <a:satMod val="160000"/>
                          </a:srgbClr>
                        </a:gs>
                        <a:gs pos="50000">
                          <a:srgbClr val="4B429B">
                            <a:tint val="44500"/>
                            <a:satMod val="160000"/>
                          </a:srgbClr>
                        </a:gs>
                        <a:gs pos="100000">
                          <a:srgbClr val="4B429B">
                            <a:tint val="23500"/>
                            <a:satMod val="160000"/>
                          </a:srgbClr>
                        </a:gs>
                      </a:gsLst>
                      <a:lin ang="18900000" scaled="1"/>
                      <a:tileRect/>
                    </a:gradFill>
                  </a:tcPr>
                </a:tc>
                <a:extLst>
                  <a:ext uri="{0D108BD9-81ED-4DB2-BD59-A6C34878D82A}">
                    <a16:rowId xmlns:a16="http://schemas.microsoft.com/office/drawing/2014/main" val="3881724175"/>
                  </a:ext>
                </a:extLst>
              </a:tr>
              <a:tr h="393651">
                <a:tc vMerge="1">
                  <a:txBody>
                    <a:bodyPr/>
                    <a:lstStyle/>
                    <a:p>
                      <a:endParaRPr lang="en-GB"/>
                    </a:p>
                  </a:txBody>
                  <a:tcPr/>
                </a:tc>
                <a:tc>
                  <a:txBody>
                    <a:bodyPr/>
                    <a:lstStyle/>
                    <a:p>
                      <a:r>
                        <a:rPr lang="en-GB" sz="1600" dirty="0">
                          <a:latin typeface="Arial" panose="020B0604020202020204" pitchFamily="34" charset="0"/>
                          <a:cs typeface="Arial" panose="020B0604020202020204" pitchFamily="34" charset="0"/>
                        </a:rPr>
                        <a:t>Tackling health inequalities sub-group</a:t>
                      </a:r>
                    </a:p>
                  </a:txBody>
                  <a:tcPr>
                    <a:gradFill flip="none" rotWithShape="1">
                      <a:gsLst>
                        <a:gs pos="0">
                          <a:srgbClr val="4B429B">
                            <a:tint val="66000"/>
                            <a:satMod val="160000"/>
                          </a:srgbClr>
                        </a:gs>
                        <a:gs pos="50000">
                          <a:srgbClr val="4B429B">
                            <a:tint val="44500"/>
                            <a:satMod val="160000"/>
                          </a:srgbClr>
                        </a:gs>
                        <a:gs pos="100000">
                          <a:srgbClr val="4B429B">
                            <a:tint val="23500"/>
                            <a:satMod val="160000"/>
                          </a:srgbClr>
                        </a:gs>
                      </a:gsLst>
                      <a:lin ang="18900000" scaled="1"/>
                      <a:tileRect/>
                    </a:gradFill>
                  </a:tcPr>
                </a:tc>
                <a:extLst>
                  <a:ext uri="{0D108BD9-81ED-4DB2-BD59-A6C34878D82A}">
                    <a16:rowId xmlns:a16="http://schemas.microsoft.com/office/drawing/2014/main" val="1055086570"/>
                  </a:ext>
                </a:extLst>
              </a:tr>
              <a:tr h="548299">
                <a:tc vMerge="1">
                  <a:txBody>
                    <a:bodyPr/>
                    <a:lstStyle/>
                    <a:p>
                      <a:endParaRPr lang="en-GB" sz="1200" dirty="0"/>
                    </a:p>
                  </a:txBody>
                  <a:tcPr anchor="ctr"/>
                </a:tc>
                <a:tc>
                  <a:txBody>
                    <a:bodyPr/>
                    <a:lstStyle/>
                    <a:p>
                      <a:r>
                        <a:rPr lang="en-GB" sz="1600" dirty="0">
                          <a:latin typeface="Arial" panose="020B0604020202020204" pitchFamily="34" charset="0"/>
                          <a:cs typeface="Arial" panose="020B0604020202020204" pitchFamily="34" charset="0"/>
                        </a:rPr>
                        <a:t>Population</a:t>
                      </a:r>
                      <a:r>
                        <a:rPr lang="en-GB" sz="1600" baseline="0" dirty="0">
                          <a:latin typeface="Arial" panose="020B0604020202020204" pitchFamily="34" charset="0"/>
                          <a:cs typeface="Arial" panose="020B0604020202020204" pitchFamily="34" charset="0"/>
                        </a:rPr>
                        <a:t> health management working group</a:t>
                      </a:r>
                      <a:endParaRPr lang="en-GB" sz="1600" dirty="0">
                        <a:latin typeface="Arial" panose="020B0604020202020204" pitchFamily="34" charset="0"/>
                        <a:cs typeface="Arial" panose="020B0604020202020204" pitchFamily="34" charset="0"/>
                      </a:endParaRPr>
                    </a:p>
                  </a:txBody>
                  <a:tcPr>
                    <a:gradFill flip="none" rotWithShape="1">
                      <a:gsLst>
                        <a:gs pos="0">
                          <a:srgbClr val="4B429B">
                            <a:tint val="66000"/>
                            <a:satMod val="160000"/>
                          </a:srgbClr>
                        </a:gs>
                        <a:gs pos="50000">
                          <a:srgbClr val="4B429B">
                            <a:tint val="44500"/>
                            <a:satMod val="160000"/>
                          </a:srgbClr>
                        </a:gs>
                        <a:gs pos="100000">
                          <a:srgbClr val="4B429B">
                            <a:tint val="23500"/>
                            <a:satMod val="160000"/>
                          </a:srgbClr>
                        </a:gs>
                      </a:gsLst>
                      <a:lin ang="18900000" scaled="1"/>
                      <a:tileRect/>
                    </a:gradFill>
                  </a:tcPr>
                </a:tc>
                <a:extLst>
                  <a:ext uri="{0D108BD9-81ED-4DB2-BD59-A6C34878D82A}">
                    <a16:rowId xmlns:a16="http://schemas.microsoft.com/office/drawing/2014/main" val="263833512"/>
                  </a:ext>
                </a:extLst>
              </a:tr>
              <a:tr h="396000">
                <a:tc gridSpan="2">
                  <a:txBody>
                    <a:bodyPr/>
                    <a:lstStyle/>
                    <a:p>
                      <a:r>
                        <a:rPr lang="en-GB" sz="1600" dirty="0">
                          <a:latin typeface="Arial" panose="020B0604020202020204" pitchFamily="34" charset="0"/>
                          <a:cs typeface="Arial" panose="020B0604020202020204" pitchFamily="34" charset="0"/>
                        </a:rPr>
                        <a:t>Long term conditions</a:t>
                      </a:r>
                    </a:p>
                  </a:txBody>
                  <a:tcPr>
                    <a:gradFill flip="none" rotWithShape="1">
                      <a:gsLst>
                        <a:gs pos="0">
                          <a:srgbClr val="4B429B">
                            <a:tint val="66000"/>
                            <a:satMod val="160000"/>
                          </a:srgbClr>
                        </a:gs>
                        <a:gs pos="50000">
                          <a:srgbClr val="4B429B">
                            <a:tint val="44500"/>
                            <a:satMod val="160000"/>
                          </a:srgbClr>
                        </a:gs>
                        <a:gs pos="100000">
                          <a:srgbClr val="4B429B">
                            <a:tint val="23500"/>
                            <a:satMod val="160000"/>
                          </a:srgbClr>
                        </a:gs>
                      </a:gsLst>
                      <a:lin ang="18900000" scaled="1"/>
                      <a:tileRect/>
                    </a:gradFill>
                  </a:tcPr>
                </a:tc>
                <a:tc hMerge="1">
                  <a:txBody>
                    <a:bodyPr/>
                    <a:lstStyle/>
                    <a:p>
                      <a:endParaRPr lang="en-GB"/>
                    </a:p>
                  </a:txBody>
                  <a:tcPr/>
                </a:tc>
                <a:extLst>
                  <a:ext uri="{0D108BD9-81ED-4DB2-BD59-A6C34878D82A}">
                    <a16:rowId xmlns:a16="http://schemas.microsoft.com/office/drawing/2014/main" val="2312854178"/>
                  </a:ext>
                </a:extLst>
              </a:tr>
              <a:tr h="396000">
                <a:tc gridSpan="2">
                  <a:txBody>
                    <a:bodyPr/>
                    <a:lstStyle/>
                    <a:p>
                      <a:r>
                        <a:rPr lang="en-GB" sz="1600" dirty="0">
                          <a:latin typeface="Arial" panose="020B0604020202020204" pitchFamily="34" charset="0"/>
                          <a:cs typeface="Arial" panose="020B0604020202020204" pitchFamily="34" charset="0"/>
                        </a:rPr>
                        <a:t>Mental Health</a:t>
                      </a:r>
                    </a:p>
                  </a:txBody>
                  <a:tcPr>
                    <a:gradFill flip="none" rotWithShape="1">
                      <a:gsLst>
                        <a:gs pos="0">
                          <a:srgbClr val="4B429B">
                            <a:tint val="66000"/>
                            <a:satMod val="160000"/>
                          </a:srgbClr>
                        </a:gs>
                        <a:gs pos="50000">
                          <a:srgbClr val="4B429B">
                            <a:tint val="44500"/>
                            <a:satMod val="160000"/>
                          </a:srgbClr>
                        </a:gs>
                        <a:gs pos="100000">
                          <a:srgbClr val="4B429B">
                            <a:tint val="23500"/>
                            <a:satMod val="160000"/>
                          </a:srgbClr>
                        </a:gs>
                      </a:gsLst>
                      <a:lin ang="18900000" scaled="1"/>
                      <a:tileRect/>
                    </a:gradFill>
                  </a:tcPr>
                </a:tc>
                <a:tc hMerge="1">
                  <a:txBody>
                    <a:bodyPr/>
                    <a:lstStyle/>
                    <a:p>
                      <a:endParaRPr lang="en-GB"/>
                    </a:p>
                  </a:txBody>
                  <a:tcPr/>
                </a:tc>
                <a:extLst>
                  <a:ext uri="{0D108BD9-81ED-4DB2-BD59-A6C34878D82A}">
                    <a16:rowId xmlns:a16="http://schemas.microsoft.com/office/drawing/2014/main" val="17244099"/>
                  </a:ext>
                </a:extLst>
              </a:tr>
              <a:tr h="396000">
                <a:tc gridSpan="2">
                  <a:txBody>
                    <a:bodyPr/>
                    <a:lstStyle/>
                    <a:p>
                      <a:r>
                        <a:rPr lang="en-GB" sz="1600" dirty="0">
                          <a:latin typeface="Arial" panose="020B0604020202020204" pitchFamily="34" charset="0"/>
                          <a:cs typeface="Arial" panose="020B0604020202020204" pitchFamily="34" charset="0"/>
                        </a:rPr>
                        <a:t>Learning Disability and Autism (all age)</a:t>
                      </a:r>
                    </a:p>
                  </a:txBody>
                  <a:tcPr>
                    <a:gradFill flip="none" rotWithShape="1">
                      <a:gsLst>
                        <a:gs pos="0">
                          <a:srgbClr val="4B429B">
                            <a:tint val="66000"/>
                            <a:satMod val="160000"/>
                          </a:srgbClr>
                        </a:gs>
                        <a:gs pos="50000">
                          <a:srgbClr val="4B429B">
                            <a:tint val="44500"/>
                            <a:satMod val="160000"/>
                          </a:srgbClr>
                        </a:gs>
                        <a:gs pos="100000">
                          <a:srgbClr val="4B429B">
                            <a:tint val="23500"/>
                            <a:satMod val="160000"/>
                          </a:srgbClr>
                        </a:gs>
                      </a:gsLst>
                      <a:lin ang="18900000" scaled="1"/>
                      <a:tileRect/>
                    </a:gradFill>
                  </a:tcPr>
                </a:tc>
                <a:tc hMerge="1">
                  <a:txBody>
                    <a:bodyPr/>
                    <a:lstStyle/>
                    <a:p>
                      <a:endParaRPr lang="en-GB"/>
                    </a:p>
                  </a:txBody>
                  <a:tcPr/>
                </a:tc>
                <a:extLst>
                  <a:ext uri="{0D108BD9-81ED-4DB2-BD59-A6C34878D82A}">
                    <a16:rowId xmlns:a16="http://schemas.microsoft.com/office/drawing/2014/main" val="1324701248"/>
                  </a:ext>
                </a:extLst>
              </a:tr>
              <a:tr h="396000">
                <a:tc gridSpan="2">
                  <a:txBody>
                    <a:bodyPr/>
                    <a:lstStyle/>
                    <a:p>
                      <a:r>
                        <a:rPr lang="en-GB" sz="1600" dirty="0">
                          <a:latin typeface="Arial" panose="020B0604020202020204" pitchFamily="34" charset="0"/>
                          <a:cs typeface="Arial" panose="020B0604020202020204" pitchFamily="34" charset="0"/>
                        </a:rPr>
                        <a:t>Frailty and care settings</a:t>
                      </a:r>
                    </a:p>
                  </a:txBody>
                  <a:tcPr>
                    <a:gradFill flip="none" rotWithShape="1">
                      <a:gsLst>
                        <a:gs pos="0">
                          <a:srgbClr val="4B429B">
                            <a:tint val="66000"/>
                            <a:satMod val="160000"/>
                          </a:srgbClr>
                        </a:gs>
                        <a:gs pos="50000">
                          <a:srgbClr val="4B429B">
                            <a:tint val="44500"/>
                            <a:satMod val="160000"/>
                          </a:srgbClr>
                        </a:gs>
                        <a:gs pos="100000">
                          <a:srgbClr val="4B429B">
                            <a:tint val="23500"/>
                            <a:satMod val="160000"/>
                          </a:srgbClr>
                        </a:gs>
                      </a:gsLst>
                      <a:lin ang="18900000" scaled="1"/>
                      <a:tileRect/>
                    </a:gradFill>
                  </a:tcPr>
                </a:tc>
                <a:tc hMerge="1">
                  <a:txBody>
                    <a:bodyPr/>
                    <a:lstStyle/>
                    <a:p>
                      <a:endParaRPr lang="en-GB"/>
                    </a:p>
                  </a:txBody>
                  <a:tcPr/>
                </a:tc>
                <a:extLst>
                  <a:ext uri="{0D108BD9-81ED-4DB2-BD59-A6C34878D82A}">
                    <a16:rowId xmlns:a16="http://schemas.microsoft.com/office/drawing/2014/main" val="3891414403"/>
                  </a:ext>
                </a:extLst>
              </a:tr>
              <a:tr h="396000">
                <a:tc gridSpan="2">
                  <a:txBody>
                    <a:bodyPr/>
                    <a:lstStyle/>
                    <a:p>
                      <a:r>
                        <a:rPr lang="en-GB" sz="1600" dirty="0">
                          <a:latin typeface="Arial" panose="020B0604020202020204" pitchFamily="34" charset="0"/>
                          <a:cs typeface="Arial" panose="020B0604020202020204" pitchFamily="34" charset="0"/>
                        </a:rPr>
                        <a:t>Children and Young</a:t>
                      </a:r>
                      <a:r>
                        <a:rPr lang="en-GB" sz="1600" baseline="0" dirty="0">
                          <a:latin typeface="Arial" panose="020B0604020202020204" pitchFamily="34" charset="0"/>
                          <a:cs typeface="Arial" panose="020B0604020202020204" pitchFamily="34" charset="0"/>
                        </a:rPr>
                        <a:t> People</a:t>
                      </a:r>
                      <a:endParaRPr lang="en-GB" sz="1600" dirty="0">
                        <a:latin typeface="Arial" panose="020B0604020202020204" pitchFamily="34" charset="0"/>
                        <a:cs typeface="Arial" panose="020B0604020202020204" pitchFamily="34" charset="0"/>
                      </a:endParaRPr>
                    </a:p>
                  </a:txBody>
                  <a:tcPr>
                    <a:gradFill flip="none" rotWithShape="1">
                      <a:gsLst>
                        <a:gs pos="0">
                          <a:srgbClr val="4B429B">
                            <a:tint val="66000"/>
                            <a:satMod val="160000"/>
                          </a:srgbClr>
                        </a:gs>
                        <a:gs pos="50000">
                          <a:srgbClr val="4B429B">
                            <a:tint val="44500"/>
                            <a:satMod val="160000"/>
                          </a:srgbClr>
                        </a:gs>
                        <a:gs pos="100000">
                          <a:srgbClr val="4B429B">
                            <a:tint val="23500"/>
                            <a:satMod val="160000"/>
                          </a:srgbClr>
                        </a:gs>
                      </a:gsLst>
                      <a:lin ang="18900000" scaled="1"/>
                      <a:tileRect/>
                    </a:gradFill>
                  </a:tcPr>
                </a:tc>
                <a:tc hMerge="1">
                  <a:txBody>
                    <a:bodyPr/>
                    <a:lstStyle/>
                    <a:p>
                      <a:endParaRPr lang="en-GB"/>
                    </a:p>
                  </a:txBody>
                  <a:tcPr/>
                </a:tc>
                <a:extLst>
                  <a:ext uri="{0D108BD9-81ED-4DB2-BD59-A6C34878D82A}">
                    <a16:rowId xmlns:a16="http://schemas.microsoft.com/office/drawing/2014/main" val="1861417811"/>
                  </a:ext>
                </a:extLst>
              </a:tr>
              <a:tr h="396000">
                <a:tc gridSpan="2">
                  <a:txBody>
                    <a:bodyPr/>
                    <a:lstStyle/>
                    <a:p>
                      <a:r>
                        <a:rPr lang="en-GB" sz="1600" dirty="0">
                          <a:latin typeface="Arial" panose="020B0604020202020204" pitchFamily="34" charset="0"/>
                          <a:cs typeface="Arial" panose="020B0604020202020204" pitchFamily="34" charset="0"/>
                        </a:rPr>
                        <a:t>Carers</a:t>
                      </a:r>
                    </a:p>
                  </a:txBody>
                  <a:tcPr>
                    <a:gradFill flip="none" rotWithShape="1">
                      <a:gsLst>
                        <a:gs pos="0">
                          <a:srgbClr val="4B429B">
                            <a:tint val="66000"/>
                            <a:satMod val="160000"/>
                          </a:srgbClr>
                        </a:gs>
                        <a:gs pos="50000">
                          <a:srgbClr val="4B429B">
                            <a:tint val="44500"/>
                            <a:satMod val="160000"/>
                          </a:srgbClr>
                        </a:gs>
                        <a:gs pos="100000">
                          <a:srgbClr val="4B429B">
                            <a:tint val="23500"/>
                            <a:satMod val="160000"/>
                          </a:srgbClr>
                        </a:gs>
                      </a:gsLst>
                      <a:lin ang="18900000" scaled="1"/>
                      <a:tileRect/>
                    </a:gradFill>
                  </a:tcPr>
                </a:tc>
                <a:tc hMerge="1">
                  <a:txBody>
                    <a:bodyPr/>
                    <a:lstStyle/>
                    <a:p>
                      <a:endParaRPr lang="en-GB"/>
                    </a:p>
                  </a:txBody>
                  <a:tcPr/>
                </a:tc>
                <a:extLst>
                  <a:ext uri="{0D108BD9-81ED-4DB2-BD59-A6C34878D82A}">
                    <a16:rowId xmlns:a16="http://schemas.microsoft.com/office/drawing/2014/main" val="295552954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86161690"/>
              </p:ext>
            </p:extLst>
          </p:nvPr>
        </p:nvGraphicFramePr>
        <p:xfrm>
          <a:off x="6312026" y="1268760"/>
          <a:ext cx="5472606" cy="4692482"/>
        </p:xfrm>
        <a:graphic>
          <a:graphicData uri="http://schemas.openxmlformats.org/drawingml/2006/table">
            <a:tbl>
              <a:tblPr firstRow="1" bandRow="1">
                <a:tableStyleId>{073A0DAA-6AF3-43AB-8588-CEC1D06C72B9}</a:tableStyleId>
              </a:tblPr>
              <a:tblGrid>
                <a:gridCol w="5472606">
                  <a:extLst>
                    <a:ext uri="{9D8B030D-6E8A-4147-A177-3AD203B41FA5}">
                      <a16:colId xmlns:a16="http://schemas.microsoft.com/office/drawing/2014/main" val="1933698946"/>
                    </a:ext>
                  </a:extLst>
                </a:gridCol>
              </a:tblGrid>
              <a:tr h="608336">
                <a:tc>
                  <a:txBody>
                    <a:bodyPr/>
                    <a:lstStyle/>
                    <a:p>
                      <a:r>
                        <a:rPr lang="en-GB" sz="1600" dirty="0">
                          <a:latin typeface="Arial" panose="020B0604020202020204" pitchFamily="34" charset="0"/>
                          <a:cs typeface="Arial" panose="020B0604020202020204" pitchFamily="34" charset="0"/>
                        </a:rPr>
                        <a:t>Enabling workstreams</a:t>
                      </a:r>
                    </a:p>
                    <a:p>
                      <a:endParaRPr lang="en-GB" sz="1600" dirty="0">
                        <a:latin typeface="Arial" panose="020B0604020202020204" pitchFamily="34" charset="0"/>
                        <a:cs typeface="Arial" panose="020B0604020202020204" pitchFamily="34" charset="0"/>
                      </a:endParaRPr>
                    </a:p>
                  </a:txBody>
                  <a:tcPr anchor="ctr">
                    <a:solidFill>
                      <a:srgbClr val="2A90C0"/>
                    </a:solidFill>
                  </a:tcPr>
                </a:tc>
                <a:extLst>
                  <a:ext uri="{0D108BD9-81ED-4DB2-BD59-A6C34878D82A}">
                    <a16:rowId xmlns:a16="http://schemas.microsoft.com/office/drawing/2014/main" val="3292397903"/>
                  </a:ext>
                </a:extLst>
              </a:tr>
              <a:tr h="680691">
                <a:tc>
                  <a:txBody>
                    <a:bodyPr/>
                    <a:lstStyle/>
                    <a:p>
                      <a:r>
                        <a:rPr lang="en-GB" sz="1600" dirty="0">
                          <a:latin typeface="Arial" panose="020B0604020202020204" pitchFamily="34" charset="0"/>
                          <a:cs typeface="Arial" panose="020B0604020202020204" pitchFamily="34" charset="0"/>
                        </a:rPr>
                        <a:t>Workforce and OD integration</a:t>
                      </a:r>
                    </a:p>
                  </a:txBody>
                  <a:tcPr anchor="ctr">
                    <a:gradFill flip="none" rotWithShape="1">
                      <a:gsLst>
                        <a:gs pos="0">
                          <a:srgbClr val="2A90C0">
                            <a:tint val="66000"/>
                            <a:satMod val="160000"/>
                          </a:srgbClr>
                        </a:gs>
                        <a:gs pos="50000">
                          <a:srgbClr val="2A90C0">
                            <a:tint val="44500"/>
                            <a:satMod val="160000"/>
                          </a:srgbClr>
                        </a:gs>
                        <a:gs pos="100000">
                          <a:srgbClr val="2A90C0">
                            <a:tint val="23500"/>
                            <a:satMod val="160000"/>
                          </a:srgbClr>
                        </a:gs>
                      </a:gsLst>
                      <a:path path="circle">
                        <a:fillToRect l="100000" b="100000"/>
                      </a:path>
                      <a:tileRect t="-100000" r="-100000"/>
                    </a:gradFill>
                  </a:tcPr>
                </a:tc>
                <a:extLst>
                  <a:ext uri="{0D108BD9-81ED-4DB2-BD59-A6C34878D82A}">
                    <a16:rowId xmlns:a16="http://schemas.microsoft.com/office/drawing/2014/main" val="2575310700"/>
                  </a:ext>
                </a:extLst>
              </a:tr>
              <a:tr h="680691">
                <a:tc>
                  <a:txBody>
                    <a:bodyPr/>
                    <a:lstStyle/>
                    <a:p>
                      <a:r>
                        <a:rPr lang="en-GB" sz="1600" dirty="0">
                          <a:latin typeface="Arial" panose="020B0604020202020204" pitchFamily="34" charset="0"/>
                          <a:cs typeface="Arial" panose="020B0604020202020204" pitchFamily="34" charset="0"/>
                        </a:rPr>
                        <a:t>Access to care and COVID recovery</a:t>
                      </a:r>
                    </a:p>
                  </a:txBody>
                  <a:tcPr anchor="ctr">
                    <a:gradFill flip="none" rotWithShape="1">
                      <a:gsLst>
                        <a:gs pos="0">
                          <a:srgbClr val="2A90C0">
                            <a:tint val="66000"/>
                            <a:satMod val="160000"/>
                          </a:srgbClr>
                        </a:gs>
                        <a:gs pos="50000">
                          <a:srgbClr val="2A90C0">
                            <a:tint val="44500"/>
                            <a:satMod val="160000"/>
                          </a:srgbClr>
                        </a:gs>
                        <a:gs pos="100000">
                          <a:srgbClr val="2A90C0">
                            <a:tint val="23500"/>
                            <a:satMod val="160000"/>
                          </a:srgbClr>
                        </a:gs>
                      </a:gsLst>
                      <a:path path="circle">
                        <a:fillToRect l="100000" b="100000"/>
                      </a:path>
                      <a:tileRect t="-100000" r="-100000"/>
                    </a:gradFill>
                  </a:tcPr>
                </a:tc>
                <a:extLst>
                  <a:ext uri="{0D108BD9-81ED-4DB2-BD59-A6C34878D82A}">
                    <a16:rowId xmlns:a16="http://schemas.microsoft.com/office/drawing/2014/main" val="1138927905"/>
                  </a:ext>
                </a:extLst>
              </a:tr>
              <a:tr h="680691">
                <a:tc>
                  <a:txBody>
                    <a:bodyPr/>
                    <a:lstStyle/>
                    <a:p>
                      <a:r>
                        <a:rPr lang="en-GB" sz="1600" dirty="0">
                          <a:latin typeface="Arial" panose="020B0604020202020204" pitchFamily="34" charset="0"/>
                          <a:cs typeface="Arial" panose="020B0604020202020204" pitchFamily="34" charset="0"/>
                        </a:rPr>
                        <a:t>Strategic Estates Group</a:t>
                      </a:r>
                    </a:p>
                  </a:txBody>
                  <a:tcPr anchor="ctr">
                    <a:gradFill flip="none" rotWithShape="1">
                      <a:gsLst>
                        <a:gs pos="0">
                          <a:srgbClr val="2A90C0">
                            <a:tint val="66000"/>
                            <a:satMod val="160000"/>
                          </a:srgbClr>
                        </a:gs>
                        <a:gs pos="50000">
                          <a:srgbClr val="2A90C0">
                            <a:tint val="44500"/>
                            <a:satMod val="160000"/>
                          </a:srgbClr>
                        </a:gs>
                        <a:gs pos="100000">
                          <a:srgbClr val="2A90C0">
                            <a:tint val="23500"/>
                            <a:satMod val="160000"/>
                          </a:srgbClr>
                        </a:gs>
                      </a:gsLst>
                      <a:path path="circle">
                        <a:fillToRect l="100000" b="100000"/>
                      </a:path>
                      <a:tileRect t="-100000" r="-100000"/>
                    </a:gradFill>
                  </a:tcPr>
                </a:tc>
                <a:extLst>
                  <a:ext uri="{0D108BD9-81ED-4DB2-BD59-A6C34878D82A}">
                    <a16:rowId xmlns:a16="http://schemas.microsoft.com/office/drawing/2014/main" val="1970490698"/>
                  </a:ext>
                </a:extLst>
              </a:tr>
              <a:tr h="680691">
                <a:tc>
                  <a:txBody>
                    <a:bodyPr/>
                    <a:lstStyle/>
                    <a:p>
                      <a:r>
                        <a:rPr lang="en-GB" sz="1600" dirty="0">
                          <a:latin typeface="Arial" panose="020B0604020202020204" pitchFamily="34" charset="0"/>
                          <a:cs typeface="Arial" panose="020B0604020202020204" pitchFamily="34" charset="0"/>
                        </a:rPr>
                        <a:t>Digital</a:t>
                      </a:r>
                      <a:r>
                        <a:rPr lang="en-GB" sz="1600" baseline="0" dirty="0">
                          <a:latin typeface="Arial" panose="020B0604020202020204" pitchFamily="34" charset="0"/>
                          <a:cs typeface="Arial" panose="020B0604020202020204" pitchFamily="34" charset="0"/>
                        </a:rPr>
                        <a:t> transformation</a:t>
                      </a:r>
                    </a:p>
                    <a:p>
                      <a:endParaRPr lang="en-GB" sz="1600" dirty="0">
                        <a:latin typeface="Arial" panose="020B0604020202020204" pitchFamily="34" charset="0"/>
                        <a:cs typeface="Arial" panose="020B0604020202020204" pitchFamily="34" charset="0"/>
                      </a:endParaRPr>
                    </a:p>
                  </a:txBody>
                  <a:tcPr anchor="ctr">
                    <a:gradFill flip="none" rotWithShape="1">
                      <a:gsLst>
                        <a:gs pos="0">
                          <a:srgbClr val="2A90C0">
                            <a:tint val="66000"/>
                            <a:satMod val="160000"/>
                          </a:srgbClr>
                        </a:gs>
                        <a:gs pos="50000">
                          <a:srgbClr val="2A90C0">
                            <a:tint val="44500"/>
                            <a:satMod val="160000"/>
                          </a:srgbClr>
                        </a:gs>
                        <a:gs pos="100000">
                          <a:srgbClr val="2A90C0">
                            <a:tint val="23500"/>
                            <a:satMod val="160000"/>
                          </a:srgbClr>
                        </a:gs>
                      </a:gsLst>
                      <a:path path="circle">
                        <a:fillToRect l="100000" b="100000"/>
                      </a:path>
                      <a:tileRect t="-100000" r="-100000"/>
                    </a:gradFill>
                  </a:tcPr>
                </a:tc>
                <a:extLst>
                  <a:ext uri="{0D108BD9-81ED-4DB2-BD59-A6C34878D82A}">
                    <a16:rowId xmlns:a16="http://schemas.microsoft.com/office/drawing/2014/main" val="631102869"/>
                  </a:ext>
                </a:extLst>
              </a:tr>
              <a:tr h="680691">
                <a:tc>
                  <a:txBody>
                    <a:bodyPr/>
                    <a:lstStyle/>
                    <a:p>
                      <a:r>
                        <a:rPr lang="en-GB" sz="1600" dirty="0">
                          <a:latin typeface="Arial" panose="020B0604020202020204" pitchFamily="34" charset="0"/>
                          <a:cs typeface="Arial" panose="020B0604020202020204" pitchFamily="34" charset="0"/>
                        </a:rPr>
                        <a:t>Communication and engagement</a:t>
                      </a:r>
                    </a:p>
                  </a:txBody>
                  <a:tcPr anchor="ctr">
                    <a:gradFill flip="none" rotWithShape="1">
                      <a:gsLst>
                        <a:gs pos="0">
                          <a:srgbClr val="2A90C0">
                            <a:tint val="66000"/>
                            <a:satMod val="160000"/>
                          </a:srgbClr>
                        </a:gs>
                        <a:gs pos="50000">
                          <a:srgbClr val="2A90C0">
                            <a:tint val="44500"/>
                            <a:satMod val="160000"/>
                          </a:srgbClr>
                        </a:gs>
                        <a:gs pos="100000">
                          <a:srgbClr val="2A90C0">
                            <a:tint val="23500"/>
                            <a:satMod val="160000"/>
                          </a:srgbClr>
                        </a:gs>
                      </a:gsLst>
                      <a:path path="circle">
                        <a:fillToRect l="100000" b="100000"/>
                      </a:path>
                      <a:tileRect t="-100000" r="-100000"/>
                    </a:gradFill>
                  </a:tcPr>
                </a:tc>
                <a:extLst>
                  <a:ext uri="{0D108BD9-81ED-4DB2-BD59-A6C34878D82A}">
                    <a16:rowId xmlns:a16="http://schemas.microsoft.com/office/drawing/2014/main" val="2894502310"/>
                  </a:ext>
                </a:extLst>
              </a:tr>
              <a:tr h="680691">
                <a:tc>
                  <a:txBody>
                    <a:bodyPr/>
                    <a:lstStyle/>
                    <a:p>
                      <a:r>
                        <a:rPr lang="en-GB" sz="1600" dirty="0">
                          <a:latin typeface="Arial" panose="020B0604020202020204" pitchFamily="34" charset="0"/>
                          <a:cs typeface="Arial" panose="020B0604020202020204" pitchFamily="34" charset="0"/>
                        </a:rPr>
                        <a:t>Integration Operational Leads</a:t>
                      </a:r>
                    </a:p>
                  </a:txBody>
                  <a:tcPr anchor="ctr">
                    <a:gradFill flip="none" rotWithShape="1">
                      <a:gsLst>
                        <a:gs pos="0">
                          <a:srgbClr val="2A90C0">
                            <a:tint val="66000"/>
                            <a:satMod val="160000"/>
                          </a:srgbClr>
                        </a:gs>
                        <a:gs pos="50000">
                          <a:srgbClr val="2A90C0">
                            <a:tint val="44500"/>
                            <a:satMod val="160000"/>
                          </a:srgbClr>
                        </a:gs>
                        <a:gs pos="100000">
                          <a:srgbClr val="2A90C0">
                            <a:tint val="23500"/>
                            <a:satMod val="160000"/>
                          </a:srgbClr>
                        </a:gs>
                      </a:gsLst>
                      <a:path path="circle">
                        <a:fillToRect l="100000" b="100000"/>
                      </a:path>
                      <a:tileRect t="-100000" r="-100000"/>
                    </a:gradFill>
                  </a:tcPr>
                </a:tc>
                <a:extLst>
                  <a:ext uri="{0D108BD9-81ED-4DB2-BD59-A6C34878D82A}">
                    <a16:rowId xmlns:a16="http://schemas.microsoft.com/office/drawing/2014/main" val="1148413063"/>
                  </a:ext>
                </a:extLst>
              </a:tr>
            </a:tbl>
          </a:graphicData>
        </a:graphic>
      </p:graphicFrame>
    </p:spTree>
    <p:extLst>
      <p:ext uri="{BB962C8B-B14F-4D97-AF65-F5344CB8AC3E}">
        <p14:creationId xmlns:p14="http://schemas.microsoft.com/office/powerpoint/2010/main" val="1970204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7458BE-7296-4A82-8A6A-C5A7775E8FA3}"/>
              </a:ext>
            </a:extLst>
          </p:cNvPr>
          <p:cNvSpPr>
            <a:spLocks noGrp="1"/>
          </p:cNvSpPr>
          <p:nvPr>
            <p:ph idx="1"/>
          </p:nvPr>
        </p:nvSpPr>
        <p:spPr>
          <a:xfrm>
            <a:off x="191345" y="1309925"/>
            <a:ext cx="11696610" cy="4480034"/>
          </a:xfrm>
        </p:spPr>
        <p:txBody>
          <a:bodyPr/>
          <a:lstStyle/>
          <a:p>
            <a:pPr marL="0" indent="0">
              <a:buNone/>
            </a:pPr>
            <a:r>
              <a:rPr lang="en-GB" sz="1400" dirty="0">
                <a:effectLst/>
                <a:latin typeface="Arial" panose="020B0604020202020204" pitchFamily="34" charset="0"/>
                <a:ea typeface="Times New Roman" panose="02020603050405020304" pitchFamily="18" charset="0"/>
              </a:rPr>
              <a:t>In responding to the Omicron variant, the Harrow partnership once again came together to face this collective challenge and respond to protect our residents, ensure safety and continuity of core services as well as ensuring that the health and care system continued to function.  Business continuity plans that were well developed were enacted and we met as a partnership to understand impact, problem solve and maintain system oversight.  Key areas of our partnership response were:</a:t>
            </a:r>
          </a:p>
          <a:p>
            <a:pPr marL="0" indent="0">
              <a:buNone/>
            </a:pPr>
            <a:endParaRPr lang="en-GB" sz="1800" dirty="0">
              <a:effectLst/>
              <a:latin typeface="Times New Roman" panose="02020603050405020304" pitchFamily="18" charset="0"/>
              <a:ea typeface="Times New Roman" panose="02020603050405020304" pitchFamily="18" charset="0"/>
            </a:endParaRPr>
          </a:p>
          <a:p>
            <a:endParaRPr lang="en-GB" dirty="0"/>
          </a:p>
        </p:txBody>
      </p:sp>
      <p:sp>
        <p:nvSpPr>
          <p:cNvPr id="3" name="Slide Number Placeholder 2">
            <a:extLst>
              <a:ext uri="{FF2B5EF4-FFF2-40B4-BE49-F238E27FC236}">
                <a16:creationId xmlns:a16="http://schemas.microsoft.com/office/drawing/2014/main" id="{CD7E1633-4DCA-4589-9F06-24CAD70AF641}"/>
              </a:ext>
            </a:extLst>
          </p:cNvPr>
          <p:cNvSpPr>
            <a:spLocks noGrp="1"/>
          </p:cNvSpPr>
          <p:nvPr>
            <p:ph type="sldNum" sz="quarter" idx="12"/>
          </p:nvPr>
        </p:nvSpPr>
        <p:spPr/>
        <p:txBody>
          <a:bodyPr/>
          <a:lstStyle/>
          <a:p>
            <a:fld id="{E76F84FA-B8EB-462F-97BA-032CB76B4E3A}" type="slidenum">
              <a:rPr lang="en-GB" smtClean="0"/>
              <a:t>8</a:t>
            </a:fld>
            <a:endParaRPr lang="en-GB"/>
          </a:p>
        </p:txBody>
      </p:sp>
      <p:sp>
        <p:nvSpPr>
          <p:cNvPr id="4" name="Title 3">
            <a:extLst>
              <a:ext uri="{FF2B5EF4-FFF2-40B4-BE49-F238E27FC236}">
                <a16:creationId xmlns:a16="http://schemas.microsoft.com/office/drawing/2014/main" id="{25F68B41-E9B2-40E4-8ED6-CDC2C404D003}"/>
              </a:ext>
            </a:extLst>
          </p:cNvPr>
          <p:cNvSpPr>
            <a:spLocks noGrp="1"/>
          </p:cNvSpPr>
          <p:nvPr>
            <p:ph type="title"/>
          </p:nvPr>
        </p:nvSpPr>
        <p:spPr/>
        <p:txBody>
          <a:bodyPr>
            <a:normAutofit fontScale="90000"/>
          </a:bodyPr>
          <a:lstStyle/>
          <a:p>
            <a:r>
              <a:rPr lang="en-GB" dirty="0"/>
              <a:t>Progress of the partnership: Pandemic response</a:t>
            </a:r>
          </a:p>
        </p:txBody>
      </p:sp>
      <p:graphicFrame>
        <p:nvGraphicFramePr>
          <p:cNvPr id="5" name="Table 4">
            <a:extLst>
              <a:ext uri="{FF2B5EF4-FFF2-40B4-BE49-F238E27FC236}">
                <a16:creationId xmlns:a16="http://schemas.microsoft.com/office/drawing/2014/main" id="{C6CAB38F-912A-4E3C-83BB-6727DD35FD05}"/>
              </a:ext>
            </a:extLst>
          </p:cNvPr>
          <p:cNvGraphicFramePr>
            <a:graphicFrameLocks noGrp="1"/>
          </p:cNvGraphicFramePr>
          <p:nvPr>
            <p:extLst>
              <p:ext uri="{D42A27DB-BD31-4B8C-83A1-F6EECF244321}">
                <p14:modId xmlns:p14="http://schemas.microsoft.com/office/powerpoint/2010/main" val="3794023634"/>
              </p:ext>
            </p:extLst>
          </p:nvPr>
        </p:nvGraphicFramePr>
        <p:xfrm>
          <a:off x="294666" y="2420888"/>
          <a:ext cx="11593288" cy="3600400"/>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val="1937639619"/>
                    </a:ext>
                  </a:extLst>
                </a:gridCol>
                <a:gridCol w="10297144">
                  <a:extLst>
                    <a:ext uri="{9D8B030D-6E8A-4147-A177-3AD203B41FA5}">
                      <a16:colId xmlns:a16="http://schemas.microsoft.com/office/drawing/2014/main" val="1805653699"/>
                    </a:ext>
                  </a:extLst>
                </a:gridCol>
              </a:tblGrid>
              <a:tr h="1087834">
                <a:tc>
                  <a:txBody>
                    <a:bodyPr/>
                    <a:lstStyle/>
                    <a:p>
                      <a:r>
                        <a:rPr lang="en-GB" sz="1200" b="1" dirty="0">
                          <a:solidFill>
                            <a:schemeClr val="tx1"/>
                          </a:solidFill>
                          <a:effectLst/>
                          <a:latin typeface="Arial" panose="020B0604020202020204" pitchFamily="34" charset="0"/>
                          <a:cs typeface="Arial" panose="020B0604020202020204" pitchFamily="34" charset="0"/>
                        </a:rPr>
                        <a:t>Vaccinations</a:t>
                      </a:r>
                      <a:endParaRPr lang="en-GB"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FFFE"/>
                    </a:solidFill>
                  </a:tcPr>
                </a:tc>
                <a:tc>
                  <a:txBody>
                    <a:bodyPr/>
                    <a:lstStyle/>
                    <a:p>
                      <a:r>
                        <a:rPr lang="en-GB" sz="1200" b="0" dirty="0">
                          <a:solidFill>
                            <a:schemeClr val="tx1"/>
                          </a:solidFill>
                          <a:effectLst/>
                          <a:latin typeface="Arial" panose="020B0604020202020204" pitchFamily="34" charset="0"/>
                          <a:cs typeface="Arial" panose="020B0604020202020204" pitchFamily="34" charset="0"/>
                        </a:rPr>
                        <a:t>Harrow has delivered over 465,000 vaccinations (first, second and booster doses), this equates to approximately 72% of residents having their 1</a:t>
                      </a:r>
                      <a:r>
                        <a:rPr lang="en-GB" sz="1200" b="0" baseline="30000" dirty="0">
                          <a:solidFill>
                            <a:schemeClr val="tx1"/>
                          </a:solidFill>
                          <a:effectLst/>
                          <a:latin typeface="Arial" panose="020B0604020202020204" pitchFamily="34" charset="0"/>
                          <a:cs typeface="Arial" panose="020B0604020202020204" pitchFamily="34" charset="0"/>
                        </a:rPr>
                        <a:t>st</a:t>
                      </a:r>
                      <a:r>
                        <a:rPr lang="en-GB" sz="1200" b="0" dirty="0">
                          <a:solidFill>
                            <a:schemeClr val="tx1"/>
                          </a:solidFill>
                          <a:effectLst/>
                          <a:latin typeface="Arial" panose="020B0604020202020204" pitchFamily="34" charset="0"/>
                          <a:cs typeface="Arial" panose="020B0604020202020204" pitchFamily="34" charset="0"/>
                        </a:rPr>
                        <a:t> dose and has one of the highest uptake rates across NWL. </a:t>
                      </a:r>
                    </a:p>
                    <a:p>
                      <a:r>
                        <a:rPr lang="en-GB" sz="1200" b="0" dirty="0">
                          <a:solidFill>
                            <a:schemeClr val="tx1"/>
                          </a:solidFill>
                          <a:effectLst/>
                          <a:latin typeface="Arial" panose="020B0604020202020204" pitchFamily="34" charset="0"/>
                          <a:cs typeface="Arial" panose="020B0604020202020204" pitchFamily="34" charset="0"/>
                        </a:rPr>
                        <a:t> </a:t>
                      </a:r>
                    </a:p>
                    <a:p>
                      <a:r>
                        <a:rPr lang="en-GB" sz="1200" b="0" dirty="0">
                          <a:solidFill>
                            <a:schemeClr val="tx1"/>
                          </a:solidFill>
                          <a:effectLst/>
                          <a:latin typeface="Arial" panose="020B0604020202020204" pitchFamily="34" charset="0"/>
                          <a:cs typeface="Arial" panose="020B0604020202020204" pitchFamily="34" charset="0"/>
                        </a:rPr>
                        <a:t>Over the coming weeks there will be an increased focus on hyper local approaches to engagement with residents and communities in which there are low vaccination uptake. </a:t>
                      </a:r>
                      <a:endParaRPr lang="en-GB" sz="1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FFFE"/>
                    </a:solidFill>
                  </a:tcPr>
                </a:tc>
                <a:extLst>
                  <a:ext uri="{0D108BD9-81ED-4DB2-BD59-A6C34878D82A}">
                    <a16:rowId xmlns:a16="http://schemas.microsoft.com/office/drawing/2014/main" val="4160571221"/>
                  </a:ext>
                </a:extLst>
              </a:tr>
              <a:tr h="1326520">
                <a:tc>
                  <a:txBody>
                    <a:bodyPr/>
                    <a:lstStyle/>
                    <a:p>
                      <a:r>
                        <a:rPr lang="en-GB" sz="1200" b="1">
                          <a:solidFill>
                            <a:schemeClr val="tx1"/>
                          </a:solidFill>
                          <a:effectLst/>
                          <a:latin typeface="Arial" panose="020B0604020202020204" pitchFamily="34" charset="0"/>
                          <a:cs typeface="Arial" panose="020B0604020202020204" pitchFamily="34" charset="0"/>
                        </a:rPr>
                        <a:t>Managing urgent care demand</a:t>
                      </a:r>
                      <a:endParaRPr lang="en-GB" sz="1200" b="1">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FFFE"/>
                    </a:solidFill>
                  </a:tcPr>
                </a:tc>
                <a:tc>
                  <a:txBody>
                    <a:bodyPr/>
                    <a:lstStyle/>
                    <a:p>
                      <a:r>
                        <a:rPr lang="en-GB" sz="1200" b="0" dirty="0">
                          <a:solidFill>
                            <a:schemeClr val="tx1"/>
                          </a:solidFill>
                          <a:effectLst/>
                          <a:latin typeface="Arial" panose="020B0604020202020204" pitchFamily="34" charset="0"/>
                          <a:cs typeface="Arial" panose="020B0604020202020204" pitchFamily="34" charset="0"/>
                        </a:rPr>
                        <a:t>Primary care services remained open and responsive to their Practice populations over this period.  In addition, the NHS Winter Access Fund was implemented in Harrow to increase access to urgent care services and prevent acute admissions.</a:t>
                      </a:r>
                    </a:p>
                    <a:p>
                      <a:r>
                        <a:rPr lang="en-GB" sz="1200" b="0" dirty="0">
                          <a:solidFill>
                            <a:schemeClr val="tx1"/>
                          </a:solidFill>
                          <a:effectLst/>
                          <a:latin typeface="Arial" panose="020B0604020202020204" pitchFamily="34" charset="0"/>
                          <a:cs typeface="Arial" panose="020B0604020202020204" pitchFamily="34" charset="0"/>
                        </a:rPr>
                        <a:t> </a:t>
                      </a:r>
                    </a:p>
                    <a:p>
                      <a:r>
                        <a:rPr lang="en-GB" sz="1200" b="0" dirty="0">
                          <a:solidFill>
                            <a:schemeClr val="tx1"/>
                          </a:solidFill>
                          <a:effectLst/>
                          <a:latin typeface="Arial" panose="020B0604020202020204" pitchFamily="34" charset="0"/>
                          <a:cs typeface="Arial" panose="020B0604020202020204" pitchFamily="34" charset="0"/>
                        </a:rPr>
                        <a:t>Harrow Health has established streaming at the front door of the UTC at Northwick Park Hospital and are actively redirecting 30-40 patients a day to self-care, pharmacy and increased provision at the Belmont GP Access Centre.  </a:t>
                      </a:r>
                    </a:p>
                    <a:p>
                      <a:r>
                        <a:rPr lang="en-GB" sz="1200" b="0" dirty="0">
                          <a:solidFill>
                            <a:schemeClr val="tx1"/>
                          </a:solidFill>
                          <a:effectLst/>
                          <a:latin typeface="Arial" panose="020B0604020202020204" pitchFamily="34" charset="0"/>
                          <a:cs typeface="Arial" panose="020B0604020202020204" pitchFamily="34" charset="0"/>
                        </a:rPr>
                        <a:t> </a:t>
                      </a:r>
                    </a:p>
                    <a:p>
                      <a:r>
                        <a:rPr lang="en-GB" sz="1200" b="0" dirty="0">
                          <a:solidFill>
                            <a:schemeClr val="tx1"/>
                          </a:solidFill>
                          <a:effectLst/>
                          <a:latin typeface="Arial" panose="020B0604020202020204" pitchFamily="34" charset="0"/>
                          <a:cs typeface="Arial" panose="020B0604020202020204" pitchFamily="34" charset="0"/>
                        </a:rPr>
                        <a:t>A dedicated phone line for care homes to access GP advice has been established, as well as a paediatric asthma review clinic.</a:t>
                      </a:r>
                      <a:endParaRPr lang="en-GB" sz="1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FFFE"/>
                    </a:solidFill>
                  </a:tcPr>
                </a:tc>
                <a:extLst>
                  <a:ext uri="{0D108BD9-81ED-4DB2-BD59-A6C34878D82A}">
                    <a16:rowId xmlns:a16="http://schemas.microsoft.com/office/drawing/2014/main" val="3563948886"/>
                  </a:ext>
                </a:extLst>
              </a:tr>
              <a:tr h="1186046">
                <a:tc>
                  <a:txBody>
                    <a:bodyPr/>
                    <a:lstStyle/>
                    <a:p>
                      <a:r>
                        <a:rPr lang="en-GB" sz="1200" b="1" dirty="0">
                          <a:solidFill>
                            <a:schemeClr val="tx1"/>
                          </a:solidFill>
                          <a:effectLst/>
                          <a:latin typeface="Arial" panose="020B0604020202020204" pitchFamily="34" charset="0"/>
                          <a:cs typeface="Arial" panose="020B0604020202020204" pitchFamily="34" charset="0"/>
                        </a:rPr>
                        <a:t>Supporting discharge from hospital</a:t>
                      </a:r>
                      <a:endParaRPr lang="en-GB"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FFFE"/>
                    </a:solidFill>
                  </a:tcPr>
                </a:tc>
                <a:tc>
                  <a:txBody>
                    <a:bodyPr/>
                    <a:lstStyle/>
                    <a:p>
                      <a:r>
                        <a:rPr lang="en-GB" sz="1200" b="0" dirty="0">
                          <a:solidFill>
                            <a:schemeClr val="tx1"/>
                          </a:solidFill>
                          <a:effectLst/>
                          <a:latin typeface="Arial" panose="020B0604020202020204" pitchFamily="34" charset="0"/>
                          <a:cs typeface="Arial" panose="020B0604020202020204" pitchFamily="34" charset="0"/>
                        </a:rPr>
                        <a:t>Action has been taken across the partnership to support the hospital discharge process, to get medically optimised patients safely home and maintain flow and capacity at Northwick Park Hospital.  Harrow Together, through Age UK and Harrow Carers have established a Home and Settle service and are working with individuals both to return home and prevent readmissions.</a:t>
                      </a:r>
                    </a:p>
                    <a:p>
                      <a:r>
                        <a:rPr lang="en-GB" sz="1200" b="0" dirty="0">
                          <a:solidFill>
                            <a:schemeClr val="tx1"/>
                          </a:solidFill>
                          <a:effectLst/>
                          <a:latin typeface="Arial" panose="020B0604020202020204" pitchFamily="34" charset="0"/>
                          <a:cs typeface="Arial" panose="020B0604020202020204" pitchFamily="34" charset="0"/>
                        </a:rPr>
                        <a:t> </a:t>
                      </a:r>
                    </a:p>
                    <a:p>
                      <a:r>
                        <a:rPr lang="en-GB" sz="1200" b="0" dirty="0">
                          <a:solidFill>
                            <a:schemeClr val="tx1"/>
                          </a:solidFill>
                          <a:effectLst/>
                          <a:latin typeface="Arial" panose="020B0604020202020204" pitchFamily="34" charset="0"/>
                          <a:cs typeface="Arial" panose="020B0604020202020204" pitchFamily="34" charset="0"/>
                        </a:rPr>
                        <a:t>Social care and community health services have been heavily focused on supporting discharge, with increased operational capacity and senior leadership.  Northwick Park have achieved the highest ever discharge rates over this period as a result of action across the partnership. </a:t>
                      </a:r>
                      <a:endParaRPr lang="en-GB" sz="1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FFFE"/>
                    </a:solidFill>
                  </a:tcPr>
                </a:tc>
                <a:extLst>
                  <a:ext uri="{0D108BD9-81ED-4DB2-BD59-A6C34878D82A}">
                    <a16:rowId xmlns:a16="http://schemas.microsoft.com/office/drawing/2014/main" val="1335219673"/>
                  </a:ext>
                </a:extLst>
              </a:tr>
            </a:tbl>
          </a:graphicData>
        </a:graphic>
      </p:graphicFrame>
    </p:spTree>
    <p:extLst>
      <p:ext uri="{BB962C8B-B14F-4D97-AF65-F5344CB8AC3E}">
        <p14:creationId xmlns:p14="http://schemas.microsoft.com/office/powerpoint/2010/main" val="1833697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9</a:t>
            </a:fld>
            <a:endParaRPr lang="en-GB"/>
          </a:p>
        </p:txBody>
      </p:sp>
      <p:sp>
        <p:nvSpPr>
          <p:cNvPr id="4" name="Title 3"/>
          <p:cNvSpPr>
            <a:spLocks noGrp="1"/>
          </p:cNvSpPr>
          <p:nvPr>
            <p:ph type="title"/>
          </p:nvPr>
        </p:nvSpPr>
        <p:spPr>
          <a:xfrm>
            <a:off x="407368" y="326582"/>
            <a:ext cx="11665296" cy="543595"/>
          </a:xfrm>
        </p:spPr>
        <p:txBody>
          <a:bodyPr>
            <a:normAutofit fontScale="90000"/>
          </a:bodyPr>
          <a:lstStyle/>
          <a:p>
            <a:r>
              <a:rPr lang="en-GB" dirty="0"/>
              <a:t>Progress of the partnership: 100 day plan delivery</a:t>
            </a:r>
          </a:p>
        </p:txBody>
      </p:sp>
      <p:sp>
        <p:nvSpPr>
          <p:cNvPr id="2" name="TextBox 1">
            <a:extLst>
              <a:ext uri="{FF2B5EF4-FFF2-40B4-BE49-F238E27FC236}">
                <a16:creationId xmlns:a16="http://schemas.microsoft.com/office/drawing/2014/main" id="{5BCFFF69-533D-4F30-BE17-EFACF187B64A}"/>
              </a:ext>
            </a:extLst>
          </p:cNvPr>
          <p:cNvSpPr txBox="1"/>
          <p:nvPr/>
        </p:nvSpPr>
        <p:spPr>
          <a:xfrm>
            <a:off x="47328" y="1268761"/>
            <a:ext cx="12025336" cy="646331"/>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a:p>
            <a:pPr marL="342900" indent="-342900">
              <a:buAutoNum type="arabicParenR"/>
            </a:pPr>
            <a:endParaRPr lang="en-GB"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FE5573BB-4885-4FE3-9184-B46AE994E158}"/>
              </a:ext>
            </a:extLst>
          </p:cNvPr>
          <p:cNvSpPr txBox="1"/>
          <p:nvPr/>
        </p:nvSpPr>
        <p:spPr>
          <a:xfrm>
            <a:off x="299356" y="1124744"/>
            <a:ext cx="11593288" cy="4524315"/>
          </a:xfrm>
          <a:prstGeom prst="rect">
            <a:avLst/>
          </a:prstGeom>
          <a:noFill/>
        </p:spPr>
        <p:txBody>
          <a:bodyPr wrap="square">
            <a:spAutoFit/>
          </a:bodyPr>
          <a:lstStyle/>
          <a:p>
            <a:r>
              <a:rPr lang="en-GB" sz="1800" b="1"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The following key priorities of the 100 day plan have been progressed:</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Population Health Management Intelligence Group has been established.  The group will be looking at the review and development of the needs assessment with business intelligence and public health colleagues across the partnership.</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Quick wins from the Harrow staff conversations have been fed into the Integration Operational Leads’ Group action plan.</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first Citizens’ Advisory Group is planned for the 24</a:t>
            </a:r>
            <a:r>
              <a:rPr lang="en-GB" sz="1800" baseline="30000" dirty="0">
                <a:effectLst/>
                <a:latin typeface="Arial" panose="020B0604020202020204" pitchFamily="34" charset="0"/>
                <a:ea typeface="Times New Roman" panose="02020603050405020304" pitchFamily="18" charset="0"/>
              </a:rPr>
              <a:t>th</a:t>
            </a:r>
            <a:r>
              <a:rPr lang="en-GB" sz="1800" dirty="0">
                <a:effectLst/>
                <a:latin typeface="Arial" panose="020B0604020202020204" pitchFamily="34" charset="0"/>
                <a:ea typeface="Times New Roman" panose="02020603050405020304" pitchFamily="18" charset="0"/>
              </a:rPr>
              <a:t> of February.</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refreshed borough-based partnership governance has been implemented.</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Better Care Fund approach and schedule for 2022/23 has been agreed locally and submitted to NWL.</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Focus on frailty pathway: the development of the frailty model and corresponding contractual arrangements to ensure implementation and delivery have continued through the level four response and are on track for completion by April 2022.</a:t>
            </a:r>
          </a:p>
          <a:p>
            <a:pPr marL="342900" lvl="0" indent="-342900">
              <a:buFont typeface="Symbol" panose="05050102010706020507" pitchFamily="18" charset="2"/>
              <a:buChar char=""/>
            </a:pPr>
            <a:endParaRPr lang="en-GB" dirty="0">
              <a:latin typeface="Arial" panose="020B0604020202020204" pitchFamily="34" charset="0"/>
              <a:ea typeface="Times New Roman" panose="02020603050405020304" pitchFamily="18" charset="0"/>
            </a:endParaRPr>
          </a:p>
          <a:p>
            <a:pPr lvl="0"/>
            <a:r>
              <a:rPr lang="en-GB" sz="1800" dirty="0">
                <a:effectLst/>
                <a:latin typeface="Arial" panose="020B0604020202020204" pitchFamily="34" charset="0"/>
                <a:ea typeface="Times New Roman" panose="02020603050405020304" pitchFamily="18" charset="0"/>
              </a:rPr>
              <a:t>Some areas of the plan were but on hold over the emergency response period, but these are now being progressed and will be completed by the end of March 2022.</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93344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1961</TotalTime>
  <Words>1659</Words>
  <Application>Microsoft Office PowerPoint</Application>
  <PresentationFormat>Widescreen</PresentationFormat>
  <Paragraphs>130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Symbol</vt:lpstr>
      <vt:lpstr>Times New Roman</vt:lpstr>
      <vt:lpstr>Office Theme</vt:lpstr>
      <vt:lpstr>Progress of Integrated Care Systems: The Harrow Borough Based Partnership </vt:lpstr>
      <vt:lpstr>Overview and context</vt:lpstr>
      <vt:lpstr>Integrated Care: the national context</vt:lpstr>
      <vt:lpstr>The Harrow Integrated Care Partnership</vt:lpstr>
      <vt:lpstr>ICP Governance Structure</vt:lpstr>
      <vt:lpstr>Decision-making Structure in the Harrow ICP</vt:lpstr>
      <vt:lpstr>ICP Transformational Workstreams</vt:lpstr>
      <vt:lpstr>Progress of the partnership: Pandemic response</vt:lpstr>
      <vt:lpstr>Progress of the partnership: 100 day plan delivery</vt:lpstr>
      <vt:lpstr>Progress of the partnership: service transformation</vt:lpstr>
      <vt:lpstr>Priorities over the coming period</vt:lpstr>
    </vt:vector>
  </TitlesOfParts>
  <Company>NWLCCCG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title slide</dc:title>
  <dc:creator>Jessica Abrey</dc:creator>
  <cp:lastModifiedBy>HENSCHEN, Lisa (CENTRAL LONDON COMMUNITY HEALTHCARE NHS TRUST)</cp:lastModifiedBy>
  <cp:revision>33</cp:revision>
  <dcterms:created xsi:type="dcterms:W3CDTF">2021-05-11T15:23:49Z</dcterms:created>
  <dcterms:modified xsi:type="dcterms:W3CDTF">2022-02-07T15:00:35Z</dcterms:modified>
</cp:coreProperties>
</file>